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B8CE519-BAC4-4037-8A03-DE82219E3986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B24D4E9-ED47-4902-ACE9-BA2A818FE17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CE519-BAC4-4037-8A03-DE82219E3986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24D4E9-ED47-4902-ACE9-BA2A818FE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B8CE519-BAC4-4037-8A03-DE82219E3986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24D4E9-ED47-4902-ACE9-BA2A818FE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CE519-BAC4-4037-8A03-DE82219E3986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24D4E9-ED47-4902-ACE9-BA2A818FE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8CE519-BAC4-4037-8A03-DE82219E3986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B24D4E9-ED47-4902-ACE9-BA2A818FE17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CE519-BAC4-4037-8A03-DE82219E3986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24D4E9-ED47-4902-ACE9-BA2A818FE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CE519-BAC4-4037-8A03-DE82219E3986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24D4E9-ED47-4902-ACE9-BA2A818FE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CE519-BAC4-4037-8A03-DE82219E3986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24D4E9-ED47-4902-ACE9-BA2A818FE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8CE519-BAC4-4037-8A03-DE82219E3986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24D4E9-ED47-4902-ACE9-BA2A818FE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CE519-BAC4-4037-8A03-DE82219E3986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24D4E9-ED47-4902-ACE9-BA2A818FE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CE519-BAC4-4037-8A03-DE82219E3986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24D4E9-ED47-4902-ACE9-BA2A818FE1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B8CE519-BAC4-4037-8A03-DE82219E3986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B24D4E9-ED47-4902-ACE9-BA2A818FE1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outube.com/watch?v=CVbcra3rCq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Teaching Math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Dr. Fawzia Mai Tung, TER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in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5486400" cy="4846320"/>
          </a:xfrm>
        </p:spPr>
        <p:txBody>
          <a:bodyPr/>
          <a:lstStyle/>
          <a:p>
            <a:r>
              <a:rPr lang="en-US" dirty="0" smtClean="0"/>
              <a:t>Use concrete objects</a:t>
            </a:r>
          </a:p>
          <a:p>
            <a:r>
              <a:rPr lang="en-US" dirty="0" smtClean="0"/>
              <a:t>Use songs and movements</a:t>
            </a:r>
          </a:p>
          <a:p>
            <a:r>
              <a:rPr lang="en-US" dirty="0" smtClean="0"/>
              <a:t>Draw symbolic representations</a:t>
            </a:r>
          </a:p>
          <a:p>
            <a:r>
              <a:rPr lang="en-US" dirty="0" smtClean="0"/>
              <a:t>Write about word problems</a:t>
            </a:r>
          </a:p>
          <a:p>
            <a:r>
              <a:rPr lang="en-US" dirty="0" smtClean="0"/>
              <a:t>Relate word problems to real life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081" y="4045226"/>
            <a:ext cx="2628900" cy="2087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519" y="4717172"/>
            <a:ext cx="2598361" cy="1725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151" y="2438400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5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6172200" cy="48463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Addition &amp; subtraction: abacus</a:t>
            </a:r>
          </a:p>
          <a:p>
            <a:r>
              <a:rPr lang="en-US" dirty="0" smtClean="0"/>
              <a:t>Multiplication tables: MUST memorize/ 3 sec</a:t>
            </a:r>
          </a:p>
          <a:p>
            <a:pPr lvl="1"/>
            <a:r>
              <a:rPr lang="en-US" dirty="0" smtClean="0"/>
              <a:t>Good old rote memorization</a:t>
            </a:r>
          </a:p>
          <a:p>
            <a:pPr lvl="1"/>
            <a:r>
              <a:rPr lang="en-US" dirty="0" smtClean="0"/>
              <a:t>Songs</a:t>
            </a:r>
          </a:p>
          <a:p>
            <a:pPr lvl="1"/>
            <a:r>
              <a:rPr lang="en-US" dirty="0" smtClean="0"/>
              <a:t>Movements</a:t>
            </a:r>
          </a:p>
          <a:p>
            <a:pPr lvl="1"/>
            <a:r>
              <a:rPr lang="en-US" b="1" i="1" u="sng" dirty="0" smtClean="0"/>
              <a:t>Finger Tricks</a:t>
            </a:r>
          </a:p>
          <a:p>
            <a:pPr lvl="1"/>
            <a:r>
              <a:rPr lang="en-US" dirty="0" smtClean="0"/>
              <a:t>Charts</a:t>
            </a:r>
          </a:p>
          <a:p>
            <a:pPr lvl="1"/>
            <a:r>
              <a:rPr lang="en-US" dirty="0" smtClean="0"/>
              <a:t>Repeat daily till mastered</a:t>
            </a:r>
          </a:p>
          <a:p>
            <a:r>
              <a:rPr lang="en-US" dirty="0" smtClean="0"/>
              <a:t>Do not assume </a:t>
            </a:r>
            <a:r>
              <a:rPr lang="en-US" i="1" u="sng" dirty="0" smtClean="0"/>
              <a:t>subtraction</a:t>
            </a:r>
            <a:r>
              <a:rPr lang="en-US" dirty="0" smtClean="0"/>
              <a:t> &amp; </a:t>
            </a:r>
            <a:r>
              <a:rPr lang="en-US" i="1" u="sng" dirty="0" smtClean="0"/>
              <a:t>division</a:t>
            </a:r>
            <a:r>
              <a:rPr lang="en-US" dirty="0" smtClean="0"/>
              <a:t> are mastered as opposite of addition &amp; multiplication</a:t>
            </a:r>
          </a:p>
          <a:p>
            <a:pPr lvl="1"/>
            <a:endParaRPr lang="en-US" b="1" i="1" u="sng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066800"/>
            <a:ext cx="2645944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49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Finger Trick: table of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5715000" cy="484632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finger trick for table of 9</a:t>
            </a:r>
            <a:endParaRPr lang="en-US" dirty="0" smtClean="0"/>
          </a:p>
          <a:p>
            <a:r>
              <a:rPr lang="en-US" dirty="0" smtClean="0"/>
              <a:t>Open both hands facing you</a:t>
            </a:r>
          </a:p>
          <a:p>
            <a:r>
              <a:rPr lang="en-US" dirty="0" smtClean="0"/>
              <a:t>Number fingers from left to right</a:t>
            </a:r>
          </a:p>
          <a:p>
            <a:r>
              <a:rPr lang="en-US" dirty="0" smtClean="0"/>
              <a:t>Bend down the finger you multiply</a:t>
            </a:r>
          </a:p>
          <a:p>
            <a:r>
              <a:rPr lang="en-US" dirty="0" smtClean="0"/>
              <a:t>Read fingers left standing:</a:t>
            </a:r>
          </a:p>
          <a:p>
            <a:pPr lvl="1"/>
            <a:r>
              <a:rPr lang="en-US" dirty="0" smtClean="0"/>
              <a:t>On the left: tens</a:t>
            </a:r>
          </a:p>
          <a:p>
            <a:pPr lvl="1"/>
            <a:r>
              <a:rPr lang="en-US" dirty="0" smtClean="0"/>
              <a:t>On the right: units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079475"/>
            <a:ext cx="3810000" cy="25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99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multiplying numbers 6 and above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both hands facing you</a:t>
            </a:r>
          </a:p>
          <a:p>
            <a:r>
              <a:rPr lang="en-US" dirty="0" smtClean="0"/>
              <a:t>Each hand represents a number</a:t>
            </a:r>
          </a:p>
          <a:p>
            <a:r>
              <a:rPr lang="en-US" dirty="0" smtClean="0"/>
              <a:t>Multiply only numbers 6, 7, 8, 9,10</a:t>
            </a:r>
          </a:p>
          <a:p>
            <a:r>
              <a:rPr lang="en-US" dirty="0" smtClean="0"/>
              <a:t>Example: 7x8</a:t>
            </a:r>
          </a:p>
          <a:p>
            <a:pPr lvl="1"/>
            <a:r>
              <a:rPr lang="en-US" dirty="0" smtClean="0"/>
              <a:t>Left hand: (5 in head), 6,7 (bend down little finger, and 4</a:t>
            </a:r>
            <a:r>
              <a:rPr lang="en-US" baseline="30000" dirty="0" smtClean="0"/>
              <a:t>th</a:t>
            </a:r>
            <a:r>
              <a:rPr lang="en-US" dirty="0" smtClean="0"/>
              <a:t> finger). This is 7.</a:t>
            </a:r>
          </a:p>
          <a:p>
            <a:pPr lvl="1"/>
            <a:r>
              <a:rPr lang="en-US" dirty="0" smtClean="0"/>
              <a:t>Right hand: (5 in head), 6, 7, 8 (bend down little finger, 4</a:t>
            </a:r>
            <a:r>
              <a:rPr lang="en-US" baseline="30000" dirty="0" smtClean="0"/>
              <a:t>th</a:t>
            </a:r>
            <a:r>
              <a:rPr lang="en-US" dirty="0" smtClean="0"/>
              <a:t> finger, middle finger). This is 8.</a:t>
            </a:r>
          </a:p>
          <a:p>
            <a:pPr lvl="1"/>
            <a:r>
              <a:rPr lang="en-US" dirty="0" smtClean="0"/>
              <a:t>Read bent fingers: 5. This means 50.</a:t>
            </a:r>
          </a:p>
          <a:p>
            <a:pPr lvl="1"/>
            <a:r>
              <a:rPr lang="en-US" dirty="0" smtClean="0"/>
              <a:t>Multiply standing fingers: 3x2=6</a:t>
            </a:r>
          </a:p>
          <a:p>
            <a:pPr lvl="1"/>
            <a:r>
              <a:rPr lang="en-US" dirty="0" smtClean="0"/>
              <a:t>50+6= 56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2954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65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Subtraction: </a:t>
            </a:r>
            <a:r>
              <a:rPr lang="en-US" dirty="0" err="1" smtClean="0"/>
              <a:t>french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5638800" cy="4846320"/>
          </a:xfrm>
        </p:spPr>
        <p:txBody>
          <a:bodyPr/>
          <a:lstStyle/>
          <a:p>
            <a:r>
              <a:rPr lang="en-US" dirty="0" smtClean="0"/>
              <a:t>= Austrian/ European continental method</a:t>
            </a:r>
          </a:p>
          <a:p>
            <a:r>
              <a:rPr lang="en-US" dirty="0" smtClean="0"/>
              <a:t>Based on idea that subtraction= difference</a:t>
            </a:r>
          </a:p>
          <a:p>
            <a:r>
              <a:rPr lang="en-US" dirty="0" smtClean="0"/>
              <a:t>Very helpful for children with difficulty concentrating, or going step by step.</a:t>
            </a:r>
          </a:p>
          <a:p>
            <a:r>
              <a:rPr lang="en-US" dirty="0" smtClean="0"/>
              <a:t>Especially helpful with large numbers.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443" y="2895600"/>
            <a:ext cx="2808075" cy="280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2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french</a:t>
            </a:r>
            <a:r>
              <a:rPr lang="en-US" dirty="0" smtClean="0"/>
              <a:t> subtraction -- 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91" y="1998428"/>
            <a:ext cx="1729409" cy="4846320"/>
          </a:xfrm>
        </p:spPr>
        <p:txBody>
          <a:bodyPr/>
          <a:lstStyle/>
          <a:p>
            <a:r>
              <a:rPr lang="en-US" dirty="0" smtClean="0"/>
              <a:t>50 – 18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445397" y="2033834"/>
            <a:ext cx="898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trike="sngStrike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16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107029" y="2724098"/>
            <a:ext cx="1473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1   8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411733" y="3422915"/>
            <a:ext cx="96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4   2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5612657" y="3420143"/>
            <a:ext cx="96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4   2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5612657" y="2070277"/>
            <a:ext cx="898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16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5148416" y="2773812"/>
            <a:ext cx="1473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1   8 </a:t>
            </a:r>
            <a:endParaRPr lang="en-US" sz="36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895600" y="3420143"/>
            <a:ext cx="1481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40123" y="3420143"/>
            <a:ext cx="1481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317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50-18</a:t>
            </a:r>
          </a:p>
          <a:p>
            <a:r>
              <a:rPr lang="en-US" dirty="0" smtClean="0"/>
              <a:t>0-8, cannot be. </a:t>
            </a:r>
          </a:p>
          <a:p>
            <a:r>
              <a:rPr lang="en-US" dirty="0" smtClean="0"/>
              <a:t>Cross out 5, make it 4</a:t>
            </a:r>
          </a:p>
          <a:p>
            <a:r>
              <a:rPr lang="en-US" dirty="0" smtClean="0"/>
              <a:t>Regroup to ten, add it to 0</a:t>
            </a:r>
          </a:p>
          <a:p>
            <a:r>
              <a:rPr lang="en-US" dirty="0" smtClean="0"/>
              <a:t>10-8=2</a:t>
            </a:r>
          </a:p>
          <a:p>
            <a:r>
              <a:rPr lang="en-US" dirty="0" smtClean="0"/>
              <a:t>4-1=3</a:t>
            </a:r>
          </a:p>
          <a:p>
            <a:r>
              <a:rPr lang="en-US" dirty="0" smtClean="0"/>
              <a:t>Answer: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07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50-18</a:t>
            </a:r>
          </a:p>
          <a:p>
            <a:r>
              <a:rPr lang="en-US" dirty="0" smtClean="0"/>
              <a:t>0-8, cannot be.</a:t>
            </a:r>
          </a:p>
          <a:p>
            <a:r>
              <a:rPr lang="en-US" dirty="0" smtClean="0"/>
              <a:t>Borrow, return</a:t>
            </a:r>
          </a:p>
          <a:p>
            <a:r>
              <a:rPr lang="en-US" dirty="0" smtClean="0"/>
              <a:t>10-8=2</a:t>
            </a:r>
          </a:p>
          <a:p>
            <a:r>
              <a:rPr lang="en-US" dirty="0" smtClean="0"/>
              <a:t>5-2=3</a:t>
            </a:r>
          </a:p>
          <a:p>
            <a:r>
              <a:rPr lang="en-US" dirty="0" smtClean="0"/>
              <a:t>Answer: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51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subtraction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82378" y="2958722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 </a:t>
            </a:r>
            <a:r>
              <a:rPr lang="en-US" sz="1600" dirty="0" smtClean="0"/>
              <a:t>1</a:t>
            </a:r>
            <a:r>
              <a:rPr lang="en-US" sz="3600" dirty="0" smtClean="0"/>
              <a:t>0 </a:t>
            </a:r>
            <a:r>
              <a:rPr lang="en-US" sz="1600" dirty="0" smtClean="0"/>
              <a:t>1</a:t>
            </a:r>
            <a:r>
              <a:rPr lang="en-US" sz="3600" dirty="0" smtClean="0"/>
              <a:t>0 </a:t>
            </a:r>
            <a:r>
              <a:rPr lang="en-US" sz="1600" dirty="0" smtClean="0"/>
              <a:t>1</a:t>
            </a:r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335117" y="3792511"/>
            <a:ext cx="38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779065" y="3726076"/>
            <a:ext cx="248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r>
              <a:rPr lang="en-US" sz="3600" dirty="0" smtClean="0"/>
              <a:t>2 </a:t>
            </a:r>
            <a:r>
              <a:rPr lang="en-US" sz="1600" dirty="0" smtClean="0"/>
              <a:t>1</a:t>
            </a:r>
            <a:r>
              <a:rPr lang="en-US" sz="3600" dirty="0" smtClean="0"/>
              <a:t>8 </a:t>
            </a:r>
            <a:r>
              <a:rPr lang="en-US" sz="1600" dirty="0" smtClean="0"/>
              <a:t>1</a:t>
            </a:r>
            <a:r>
              <a:rPr lang="en-US" sz="3600" dirty="0" smtClean="0"/>
              <a:t>4 9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4566258"/>
            <a:ext cx="248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1  1  5 1</a:t>
            </a:r>
            <a:endParaRPr lang="en-US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495800" y="4505278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83364" y="3005297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trike="sngStrike" dirty="0" smtClean="0"/>
              <a:t>4</a:t>
            </a:r>
            <a:r>
              <a:rPr lang="en-US" sz="3600" dirty="0" smtClean="0"/>
              <a:t> </a:t>
            </a:r>
            <a:r>
              <a:rPr lang="en-US" sz="1600" dirty="0" smtClean="0"/>
              <a:t>1</a:t>
            </a:r>
            <a:r>
              <a:rPr lang="en-US" sz="3600" dirty="0" smtClean="0"/>
              <a:t>0 </a:t>
            </a:r>
            <a:r>
              <a:rPr lang="en-US" sz="1600" dirty="0" smtClean="0"/>
              <a:t>1</a:t>
            </a:r>
            <a:r>
              <a:rPr lang="en-US" sz="3600" dirty="0" smtClean="0"/>
              <a:t>0 </a:t>
            </a:r>
            <a:r>
              <a:rPr lang="en-US" sz="1600" dirty="0" smtClean="0"/>
              <a:t>1</a:t>
            </a:r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983144" y="3688756"/>
            <a:ext cx="248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3600" dirty="0" smtClean="0"/>
              <a:t>2 </a:t>
            </a:r>
            <a:r>
              <a:rPr lang="en-US" sz="1600" dirty="0" smtClean="0"/>
              <a:t> </a:t>
            </a:r>
            <a:r>
              <a:rPr lang="en-US" sz="3600" dirty="0" smtClean="0"/>
              <a:t>8 </a:t>
            </a:r>
            <a:r>
              <a:rPr lang="en-US" sz="1600" dirty="0" smtClean="0"/>
              <a:t>  </a:t>
            </a:r>
            <a:r>
              <a:rPr lang="en-US" sz="3600" dirty="0" smtClean="0"/>
              <a:t>4  9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87896" y="4566259"/>
            <a:ext cx="248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1  1  5  1</a:t>
            </a:r>
            <a:endParaRPr lang="en-US" sz="3600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190210" y="3095886"/>
            <a:ext cx="296517" cy="5557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1768" y="2412427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62000" y="44958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8613" y="3726076"/>
            <a:ext cx="38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</a:t>
            </a:r>
            <a:endParaRPr lang="en-US" sz="36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608483" y="3058758"/>
            <a:ext cx="296517" cy="5557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68725" y="2444654"/>
            <a:ext cx="35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9</a:t>
            </a:r>
            <a:endParaRPr lang="en-US" sz="3600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090529" y="3050591"/>
            <a:ext cx="296517" cy="5557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43940" y="2437046"/>
            <a:ext cx="35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6752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subtraction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8626" y="332183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4  0  1  3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68626" y="408112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1  8  6  9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68626" y="48189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2  1  4  4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3535819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1352" y="3021245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7216" y="3663621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3600" y="331699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96246" y="4106597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0" y="32545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873526" y="3503733"/>
            <a:ext cx="304800" cy="3311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334870" y="3470571"/>
            <a:ext cx="304800" cy="3311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40942" y="3503733"/>
            <a:ext cx="304800" cy="3311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02038" y="2758785"/>
            <a:ext cx="376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" y="4727458"/>
            <a:ext cx="25212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53000" y="299867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4  0  1  3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4950372" y="3830127"/>
            <a:ext cx="2136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1  8  6  9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4913586" y="4857467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2  1  4  4</a:t>
            </a:r>
            <a:endParaRPr lang="en-US" sz="36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602160" y="4704240"/>
            <a:ext cx="25212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5226" y="403504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4456386" y="387828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794245" y="2748199"/>
            <a:ext cx="39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1291516" y="274819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9</a:t>
            </a:r>
            <a:endParaRPr lang="en-US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4836072" y="4137904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34000" y="3277493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09009" y="4065738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4790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3886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successful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Math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757" y="1828800"/>
            <a:ext cx="7391400" cy="4846320"/>
          </a:xfrm>
        </p:spPr>
        <p:txBody>
          <a:bodyPr/>
          <a:lstStyle/>
          <a:p>
            <a:r>
              <a:rPr lang="en-US" dirty="0" smtClean="0"/>
              <a:t>Premises:</a:t>
            </a:r>
          </a:p>
          <a:p>
            <a:pPr lvl="1"/>
            <a:r>
              <a:rPr lang="en-US" dirty="0" smtClean="0"/>
              <a:t>No such thing as Math genes missing</a:t>
            </a:r>
          </a:p>
          <a:p>
            <a:pPr lvl="1"/>
            <a:r>
              <a:rPr lang="en-US" dirty="0" smtClean="0"/>
              <a:t>Grade school Math is easy</a:t>
            </a:r>
          </a:p>
          <a:p>
            <a:r>
              <a:rPr lang="en-US" dirty="0" smtClean="0"/>
              <a:t>Why do we accept that only a few students can succeed in math?</a:t>
            </a:r>
          </a:p>
          <a:p>
            <a:r>
              <a:rPr lang="en-US" dirty="0" smtClean="0"/>
              <a:t>What is a successful Math program?</a:t>
            </a:r>
          </a:p>
          <a:p>
            <a:r>
              <a:rPr lang="en-US" dirty="0" smtClean="0"/>
              <a:t>Successful means all students should be able to get A’s and B’s (80% or more)</a:t>
            </a:r>
          </a:p>
          <a:p>
            <a:r>
              <a:rPr lang="en-US" dirty="0" smtClean="0"/>
              <a:t>To successful teach Math from </a:t>
            </a:r>
            <a:r>
              <a:rPr lang="en-US" dirty="0" err="1" smtClean="0"/>
              <a:t>PreK</a:t>
            </a:r>
            <a:r>
              <a:rPr lang="en-US" dirty="0" smtClean="0"/>
              <a:t> to Grade 12, you need:</a:t>
            </a:r>
          </a:p>
          <a:p>
            <a:endParaRPr lang="en-US" dirty="0"/>
          </a:p>
        </p:txBody>
      </p:sp>
      <p:pic>
        <p:nvPicPr>
          <p:cNvPr id="1026" name="Picture 2" descr="http://studentmedia.uab.edu/wp-content/uploads/2012/08/MathSuc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0101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37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both methods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 Method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French Method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More steps</a:t>
            </a:r>
          </a:p>
          <a:p>
            <a:r>
              <a:rPr lang="en-US" dirty="0" smtClean="0"/>
              <a:t>Easy to confuse</a:t>
            </a:r>
          </a:p>
          <a:p>
            <a:r>
              <a:rPr lang="en-US" dirty="0" smtClean="0"/>
              <a:t>Moving vertically and horizontally back and forth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Less steps</a:t>
            </a:r>
          </a:p>
          <a:p>
            <a:r>
              <a:rPr lang="en-US" dirty="0" smtClean="0"/>
              <a:t>Always same step</a:t>
            </a:r>
          </a:p>
          <a:p>
            <a:r>
              <a:rPr lang="en-US" dirty="0" smtClean="0"/>
              <a:t>Only moving vertically one column at a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72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 you!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1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8419"/>
            <a:ext cx="7239000" cy="1143000"/>
          </a:xfrm>
        </p:spPr>
        <p:txBody>
          <a:bodyPr/>
          <a:lstStyle/>
          <a:p>
            <a:r>
              <a:rPr lang="en-US" dirty="0" smtClean="0"/>
              <a:t>Three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5334000" cy="4846320"/>
          </a:xfrm>
        </p:spPr>
        <p:txBody>
          <a:bodyPr/>
          <a:lstStyle/>
          <a:p>
            <a:r>
              <a:rPr lang="en-US" dirty="0" smtClean="0"/>
              <a:t>Curriculum:</a:t>
            </a:r>
          </a:p>
          <a:p>
            <a:pPr lvl="1"/>
            <a:r>
              <a:rPr lang="en-US" dirty="0" smtClean="0"/>
              <a:t>Singapore Math</a:t>
            </a:r>
          </a:p>
          <a:p>
            <a:r>
              <a:rPr lang="en-US" dirty="0" smtClean="0"/>
              <a:t>Tool and skill honing:</a:t>
            </a:r>
          </a:p>
          <a:p>
            <a:pPr lvl="1"/>
            <a:r>
              <a:rPr lang="en-US" dirty="0" smtClean="0"/>
              <a:t>Abacus</a:t>
            </a:r>
          </a:p>
          <a:p>
            <a:pPr lvl="1"/>
            <a:r>
              <a:rPr lang="en-US" dirty="0" smtClean="0"/>
              <a:t>Tricks and tips</a:t>
            </a:r>
          </a:p>
          <a:p>
            <a:r>
              <a:rPr lang="en-US" dirty="0" smtClean="0"/>
              <a:t>Testing and filling gaps:</a:t>
            </a:r>
          </a:p>
          <a:p>
            <a:pPr lvl="1"/>
            <a:r>
              <a:rPr lang="en-US" dirty="0" smtClean="0"/>
              <a:t>At start of school year</a:t>
            </a:r>
          </a:p>
          <a:p>
            <a:pPr lvl="1"/>
            <a:r>
              <a:rPr lang="en-US" dirty="0" smtClean="0"/>
              <a:t>Incoming students</a:t>
            </a:r>
          </a:p>
          <a:p>
            <a:pPr lvl="1"/>
            <a:r>
              <a:rPr lang="en-US" dirty="0" smtClean="0"/>
              <a:t>Whenever students have trouble progressing</a:t>
            </a:r>
          </a:p>
          <a:p>
            <a:endParaRPr lang="en-US" dirty="0" smtClean="0"/>
          </a:p>
        </p:txBody>
      </p:sp>
      <p:sp>
        <p:nvSpPr>
          <p:cNvPr id="4" name="AutoShape 2" descr="data:image/jpeg;base64,/9j/4AAQSkZJRgABAQAAAQABAAD/2wCEAAkGBw8QDw8PDg8QDw8PDw8OEA8PEA8PDg0PFBEXFhQRFBYYHCggGBolHBQUIjEiJSkrLi4uFx8zODMsNygtLisBCgoKDg0OGhAQGywkHCQsLCwsLCwsLCwsLCwsLCwsLCwsLCwsLCwsLCwsLCwsLCwsLCwsLCwsLCwsLCwsLCwsLP/AABEIARcAtQMBEQACEQEDEQH/xAAcAAEAAQUBAQAAAAAAAAAAAAAAAQIDBAYHBQj/xAA9EAACAgEBBQQHBQcDBQAAAAAAAQIDEQQFBhIhMQdBUXETIjJhgZGhI0JSwdEUM1NicoKxQ5KiJDRjwuH/xAAbAQEAAgMBAQAAAAAAAAAAAAAAAQUCAwQGB//EADIRAQACAgEDAgQDCAMBAQAAAAABAgMRBBIhMQVBEyJRYQYjcRQVMoGhscHwQpHR4TT/2gAMAwEAAhEDEQA/AO4AAAAAAAkAAAAAAAAAAgAAAAAAEgAIAAAJAAAAACGyPAwtLtfT2vhhbFyzjGcN+WepzYuZgyT01tG22+DJSNzDNydTUkAAAAAIAAAAACQAAABABASAAAANX3z2z6OH7PW/XsXrtfcg+7zZTercz4dfhV8z5+0O7hYOqeufENJqfI8rbyt3r7P3g1FOEpccfwzy/k+qO/j+p58Pbe4+kufLxcd/bU/ZuexNsw1MW0uGcfag+ePen3o9NwudTlV3HaY8wqs/HnFPfw9Q7nOAAAACAAAAAAAAAACQAACxrNTCquVk3iMFl/ovea8mSuOk3t4hlWs2mIhpk97tRx5jGChnlBp9Pe/E8xb1vP17iI19FtHAx9Op3trWuvnOyVljzKbbb/Irr5bZbTe3mXXWkViKwp075M1XZLprS3rc3QRhT6brO35KKfJHrPRuPFMPxPeym52WbX6faGxFy4kZAkAAAAAIAAAAAABIAAAA5/vntj0ty01bzXU82Nfet8PJf58jzvrHL3+VXx7rPhYdfPLxDzizUzgmsMmJ0KaqlHOO8ytbqFZgNs3N2so/9PY0stutvxfWJ6H0bmxWPgXn9P8AxW87BM/mR/Ntd98a4ynOSjGKy5N4SR6K14rHVPhWVrNp1Dnm2N6bLrsUylXVF+ph4cn+KX6Hl+d6hkyW/LmYiPH3XWDh1pX5o3L3thb0KWK9TiMuis6Rl/V4M7OB6vF9Uzdp+v8A65ORwpr81PH0bSmXqvSSAACAAAAAAAAJAAeJvZtd6bTtw/e2fZ1+5tc5fBczj5vJ+Bim3v7N2DF8S+vZzfS1Pq2/Ft9Wzxt7TadyvKxpkGlsCAAAETtC9r9ffdVGqdjcIvOH3+GX3nZPOy3pFLzuGumGlbdUR3eVDTy4l4eJrtkrMN22cc7Fu25OpsnXZGUuKEGlDPVZ6rPgep9Ey5L45i07iPCp59KxaJjzLZi7cAAAgAAAAAAEgAAGk9oMW7NMu7hsfxzE8965M7pH6/4WXAjtZrcsRWEUEQsmFfq+E2fC6kws17SbfsrHxJnjwjb0K55WUc9q6nSVRilAAASAG87jwxp5Pxtf0SPV+iV1gmfup+fP5kfo2MuXCAAAEAAAAAAAkABr+9+hdlSsgsyqy8LrwPr/AIRUer8acuKL181/s7eFlit9T7ueaiw85Su1s8nVRk5e46unRsiuHzMJR5etoU+Dn4nFln5mcMg1JQAAACRs+6e2a6oyqtlwLic4yfTmuafyL70nnY8VZx5J17wruZx7XmLV7tp0W06Lm1VYpuPVc0/PmX2Hl4c06x22r8mG+P8AihmHQ1AACAAAAAAASAAhoDybt29HObnKlZfN4clF/BPByTwcE26unu3xycsRrbxN7N2NPGid9MFXKqLm1H2ZRXXl4nHzuDSMc3pGphv4/JvNorbvtz3TpTf5FBknS1r3evXHCRxTO5ZqiBga/a+noajbZGMnzUesseOEb8XGy5Y3SOzGbRvSvR7Tou/d2xk/DOH8mRk4+TH/ABQnbLNKQABk7M1bpursi8cMln3xfVP4HRxc04ctbx/sNWWkXpNZdRjLKTXekz3cTuNvPSqJACAAAAAAkAAAAAPC31v4NDf4ziq1/c8P6ZOPn36cFm/jV3lhx+3VwoXHN458l3vyPMVx2yzqF5jpa06q9bZ+0qr1muafjH7y80cmXBfFOrQzmJidSyzSOcbyVNay9y5t8Mot/g4eWPkz0vDtE8euv9l3cClY6p93nxk08ptNdGuTRvnv2l3XxUvGrQ2rdzeGTlGm95zyhN9c+DKrmcKIib4/5wq+Rxpx948f2baVDmWb9QoYz3mymObeDa5GSayueTCY0Or6LPo689eCOfke/wAO/h139HnL/wAUr5sYgACAAAAAAICQAADn3a3tqFFVNTfOTdnD3vHJfV/Qq/UYm/Tjr+srL07Da9pmHEdXq53Tc5vyXdFGqmOuOuoep4+GMcdlNNsoSUoScZLo08MWrFo1Phty4aZI+aGy7M3tlHEdRHiX8SK5/FFbm9Nie+Of5K3Lxb07x3j+rF3t1+mudMqZqdnNSS6qGM8/DmbeBhy44tF41H+UcO/5uo/m8E71yKWGmuqax59w1vs0ciaxitNvGnU9K264OXXhWfPB5XJrqnSljwi3QTvnCNcXOWeiOji1te3TWNyxveKxu0tz3f3PVajPUPikuarT9VP3vvL/AI/pNYmL5e8/T2VmbmzPajbki6V6QAACAAAAAAASAAhgfOHaTtd6raV74s10y9BWu5Rh1/5cRXZrbvL2HpuCMeCPrPdrUTTK0rCSGQShGAjUeUhkv7OlCN1UrVmEZqUv1NeWLTjtFfMw4+bjm+Pt7Tt0qjWVTScLIyXukmeavivWfmhVbh7+6V/Bq4eE1KHzWV9Ujv8AScnRya/fcOXmV6sU/Z0RHsVIAAAACAAAAAAASAAwts6xUabUXy6U022v+2Df5GNp1G2zDTryVr9ZiHy1iVknKTy5NylJ97by2Vczt7ytYiNQm2KXTp/kdMnxax2WVPPRE9Mo+PCsxba2i0bgDIABCFy5rKfim0w034+O/msPb3b3gu0t9VinxRjOLl6T10o5WWs9+MkVpSLRbUdvs5s3AxWpMRE+Pq+l6ZqUYyXSSTXxRbw8VManSslAAAhgAAAAAAASAA8TfTR2X7O1dVKcrJ0yUYrrPvcV72sowyRM1mIdXCvWmelr+Ilw3ZW6Wv1Dca9LaoxeHxRVaz4Zm0jhpitPs9PyPUMVI/ij/f0YG8OwdTpJJanT2VZ9ly4ZQl5Si2n8zK1Zr5asOauXvW23jGLfEJSMLOjFOpDB1gAAACH0zuVrPT7O0dreXKiCk/5orhl9UyzxTukS8Jzcfw+Rev3e2bHKAAIYAAAAAAAEgAIAAebvDsarW6ezT3RzGcXh/ehL7s4vuaZjasWjUtuDNbDeL1fM+u0cqbbKZ+1VOVcve4vGSvntOnr6zFqxaPErWMGMttFswdoAAjJlWNtGbJNY7KqYTnJRhBzlLkoxTlJ/BEzX6NWPPqPmns+iezLR3U7L09d8JVzi7XwSWJKMrZSWV3dTvwRMUiJeV9UyUycm1qTuO39m1G1XgACAAAAAAAAJAAAIbA8C7fTZsNQtNLVQ9K3w8lJwUn0i5pcKfubNc5aROtuyvp/Itj+JFe3++3lw3tClGO09bjnm5vl74o48n8cvR8L/APPTf0azGTlJefQ1y7KRuWYa3YhwQQodQG6dnW5FW0vS2X2yjCmUYuuGFKeVn2u46cGPq3tSercu2CaxWO8uy7E3a0Wijw6bTwrffPHFZL3uT5s7a0ivh5rLyMuWd3l65k0gAABAAAAAAAJAAAPK3k29ToKHffxcKajGMFmc5PokYXvFI3Lo43GvyMnRRxbentA1mtzCEnptO8r0db9aa/nn1fksLzOG+e1vtD1XE9Jw4O9vmt9/8Q1HBoWii+HHJyk25Pq28t/My6mucVZ8EKkuhEztlWkV8KyGQAA6R2KbRUNTqNPKWPTVqcF4yg/W+OGvkzq4ttTMKL13FNsdcke0/wB3YzueWSAAAAAEAAAACQAAABz3tpqb0FUl0hqIt/FNfmc3Jj5V36FbWeY+sOKnA9WAAAAAAAyNBrbKLa7qZOFtclKEl3P9Gsr4kxMxO4YZMdclJpaO0uj3dr9no4qvSR9Lw+vKc/s+LxiksnX+1dvHdQR6D8/e/wAv9W29nO9Vu0abXfGEbKrOFutNRlFrK5PJtw5JvHdXep8KvFvEUntMe7cDerAAAAAQBIEAACAkABp/avp+PZV7/hyrs+U1+po5EfJKz9Ht08qv33DgZXPZgDIEcS8UTpHVH1TkhO9gAAAA692Hx+w1b/8ANBf8Dt4viXmfX5+ekfb/AC6cdbz4AAAAAACAAEgAAHlb1bPep0Oqoik52UWRgm8L0nDmGX3eskYZK9VZh0cTLGLPS8+ImP8Ar3cMt3V9B/3eq01bX+nCx22fKCZhg9MzZPZdcv8AEmDH2x95edaqItqEePwc+/4Fth9Dr/zl5/kfiXkX/gnTG1UY2RcHFRT5+quF/Q7K+k4IVt/WOVfzb+ssF7Ip8JP+5m3928f6NH7w5E/8luenVUocDfDNuLi3nu6op/VuDjxUi9HpPw76lmvm+FedwyDzz3KJPCb8Cax1TqGGXJGOk3nxDHVt3tOl8L/DJOS+Ba29IzxXqiHmsf4owTfptGoV1amMuXNP8MlhldkwXxzq0Lzjc/ByI/Ls7j2L0Y0Fk/x6ifyikjq40fI8/wCuW3yIj6RDoJ0qUAAAAACCAAAESJAAW9RDihKOcZjJZXVZRMTqdonw+Z9XW4WWQbbcJzi2+rak1n6HrazuIl52Y1MwsmSEgAPOl690n92v1Y/1Nc3+R5P1rkTfJ0R4h7r8L8OIpOafK8Ub2CJLKw+8yrPTO2vLjjJSaT7rmjsbjh9Ytxfvwe74Ob4uGtnyTncecGe2OfaV5wT6pPHijdkw0yRq0baMea+Od0nTunZdqfSbPh9lXUoTnHFUeCM+ftNeJ57mYKYcnTTwusHIyZ69eSdy285W4AAAAACCAAASSAACGB86b1VcGu1ccYSvs+rz+Z6rjzvFWfs8/mjWS36vKNzUAAPMi+CyUJcuJuUH3Sz3eZ4/1bjWplm/tL6B+G+fjnF8Ge0sgp3qwEzo0PP0ku6U+XwWGz2npFLU48bfLfXM1MvMvavj/wCMotFO712aab0ey9PlYc+OzzUptp/LB5vn26s9l1w66xQ2g43UAAAACABAAAJJACGwMe/X0wWZ21wX804r8zKKWnxDGbVjzLhfaLKt7SvlVKMoTVclKLTi24LPNHouDv4MRKn5WviTprR2OVIQAWtRRGxcM1lfVPxRry4qZa9No7NmPLbHbqrOpYU9n2rlXc0l0UoqT8slPk9FpM/LK8w/iHk441uUQ2bY/wB7c5L8MVwp+Znh9Gx0ndu7DkevcnNXp3qHowikkksJcki4rWKxqFJMzM7lJKJfSO7tKr0emhHpGitL/ajyme28lp+70GKNUiHompsAAAABAAAAAkDU9+95XpIRqpf21qb4uvo4dOLzfd5M7uFxoyz1W8Q5OVnmkdNfMuXara10sudk5d7cpyZc1xVjxCstkn3l4Or1UrHmTbXcm+SOiKxHhqmd+VglABIAABAAAAA9qG+W1oqMIayUKoJRilCptRSwlzicU8LFNpmYdUcu8V1tsm5u/uqWqrr1dzuptkq25KCdcnyjJYS5ZxlGnlcHH8OZpGphswcu/XEWntLsaKJbJAAAAEEASAADjm/modmvuz0g41r3KK/+l/w66wwqOTbeWWpauXqs7quOXnGaEgQAAkAQAEEiQAEYAqg3FqS6p5Xua5oeexvT6X2bdx01T/HXCXzimeRvGrTD0VZ3WJZJiyAAACCAAAAOK72wa1mpz/Fkeh40/l1U+ePnlrGuj6vxOys93NaOzzzYwAAAAAAECSRAEgAHEB9J7CrcdLpovrGipPzUEeTyzvJafvL0OONUiPszjWzAAEARkgMgMgMgc37QdiTVr1MI5rsS4sfcmuXP3PkWvCzx09E+XBysU76oc+19T4Xy6cy0paNuC9ZeQdDSETOkxG1KkjGLxPhM0mFRmxAAAAAAkgbpu12fWa3Sw1UNRCvjc0q5Vt+zNxzxKXin3Fbyed8LJ0ad/H4sXp1S9XZXZZfHUVy1FtTojJSkocbnPDzw813+Jrv6nWaTFYnbKvBmL7mezq0FhJLkksIplmqAAQAIFIAABDYSok0+T6Pu7gPH1+7miuzx0RTf3oeo/obqcjJXxLXbDS3mGobT7LqpS4qNVKqPVxnWrPk1JFhj9UtEatXf9HHf0+JndZ05Vr6+GycIvMYTlFP8SUmkywtabREy5aVis9lmvqRSO6bz2XjrcYBMU20km22kklltvokJnSdK9p6ezTTVeorlXNwjYoyWG4yzh/Rmj9pprtO274F/fs89bRjnDTQjkVJwSy4TTWU8pm+LRPhpmsx5VAdr7JdRxbNjH+HdbH5vi/8AY8/6lGs+/rELjgzvF/23TiOB2GQhOQJyAIACkABDYSolICzOZItuwaGFtbWqrT32v/Tqsn/ti2Z46dV4r9ZY3t01mXz1NZ6833+89JMKSJUqJNY7otPZJvaQDpfZdsSCh+3WpOcnKNOV7EVyc1728r4FP6jnmZ+HHj3WfBwxr4k/yeF203Qlq9PFe3ChuXlKfq/4ka+HX5J/Vs5Ex1Q5vKJ0NTM2e8ZXd1+J1YZ9nNmj3Z2Tpc7qPY5rPU1VPhKFi8msfkU/qle9bLLgW7TDpKmVKwVpgVICogCROQIIENgUNki1OQGLZMnQsTtMtI21nfzXcGhtj32cNfwb5/RHXwqbyx9nPyraxT93I5IvFUokZVjuxtKgyYmQOtbpbQj+w6dJ+zWov+pcn9Uyg5VfzrbXHHtHw4ck3u1U79bqLJPDdjiov7sY+ql8kduOIrSIhz2ndpl4uJomINs/QJvLZ04o058s+zMwb9tDcezDVuvWuPPhsqnF+5xxJN/X5nD6hWLYt/SXVw7ayOu16lMo9LXbJrsyRpO1+MjFKtMCSAApbAolIkW5SJFiyRKGJbIyhG2HbMyYzLV98dn26muCra9STk4t4cuWFj6nZxMtcdp37ubkUm8dnO9Tppwk4zi4yXc1gtq2i0bhX2rNe0sW5YNkMJWiWJgbS2Ddvakq4yq6p+vH3PvK7nY96u7eLfzVj7e0c9S+L1Yy8VBZfm+84Oq0eJdeolr1my9RX1g5LxRnXkWjyxnFE+GTpIvGOGSl4cLyd2LlY9d5cmTj332erodi6ixr7GSj4y9XPzMMnOjxSGVOLP8Ayb9sDQOqKSjGHjw9X5vvODJkted2ddKVr2htGlZplth6dMjCWTKhIxSuKRCVxMCSBSyRRIC1IlCzNEoYtiMoQwb37jKEPF2hKzD4eXwyZMWkbd0epk8uTeOnLoZ0yWpO6yxtSLeWuahWrlKvPllHZXn2jzDmtxKz4lahKb5Kmb8lkz/eMfRj+xz9Wfpdmaiz2dPZ5tYX1H7wj6Sj9kn6tm2Nu3OPrWLDfd1wjnz8mcnbXZvxYIp3e/TseK7jl3LfpmV7Lj+FfIjadMmvZ0V91fBIjadMmGiXgT1I0vw0hHUnTKqpImU6ZlUDGUsiKMUq0ErkSBUQDJFDCFuSJFmUCULM6ido0sz02SdmliegTJ6kaY9mya31WRs0xZbBp/hx+KGzSqOyIR6QS8kido0urQLwJ6jS5HRrwI6jS7HTEbTpdjpxtOlapI2nS4qiBXGsbSuxrI2LsYEC4ohKUiBWkBJAlokUtAQ0BQ4k7QocQKXEkUuAFLqGxDpGxHoSdo0j0I2nR6IbEqojYlVjYqVYFSgQK1AJVqJAqUQKsASkQJwAAAGSIwBGAI4QI4QI4QHCA4QHABHABHASHANieAgTwATwgTwgVJATggTgBgAAA//Z"/>
          <p:cNvSpPr>
            <a:spLocks noChangeAspect="1" noChangeArrowheads="1"/>
          </p:cNvSpPr>
          <p:nvPr/>
        </p:nvSpPr>
        <p:spPr bwMode="auto">
          <a:xfrm>
            <a:off x="155575" y="-1600200"/>
            <a:ext cx="21621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8QDw8PDg8QDw8PDw8OEA8PEA8PDg0PFBEXFhQRFBYYHCggGBolHBQUIjEiJSkrLi4uFx8zODMsNygtLisBCgoKDg0OGhAQGywkHCQsLCwsLCwsLCwsLCwsLCwsLCwsLCwsLCwsLCwsLCwsLCwsLCwsLCwsLCwsLCwsLCwsLP/AABEIARcAtQMBEQACEQEDEQH/xAAcAAEAAQUBAQAAAAAAAAAAAAAAAQIDBAYHBQj/xAA9EAACAgEBBQQHBQcDBQAAAAAAAQIDEQQFBhIhMQdBUXETIjJhgZGhI0JSwdEUM1NicoKxQ5KiJDRjwuH/xAAbAQEAAgMBAQAAAAAAAAAAAAAAAQUCAwQGB//EADIRAQACAgEDAgQDCAMBAQAAAAABAgMRBBIhMQVBEyJRYQYjcRQVMoGhscHwQpHR4TT/2gAMAwEAAhEDEQA/AO4AAAAAAAkAAAAAAAAAAgAAAAAAEgAIAAAJAAAAACGyPAwtLtfT2vhhbFyzjGcN+WepzYuZgyT01tG22+DJSNzDNydTUkAAAAAIAAAAACQAAABABASAAAANX3z2z6OH7PW/XsXrtfcg+7zZTercz4dfhV8z5+0O7hYOqeufENJqfI8rbyt3r7P3g1FOEpccfwzy/k+qO/j+p58Pbe4+kufLxcd/bU/ZuexNsw1MW0uGcfag+ePen3o9NwudTlV3HaY8wqs/HnFPfw9Q7nOAAAACAAAAAAAAAACQAACxrNTCquVk3iMFl/ovea8mSuOk3t4hlWs2mIhpk97tRx5jGChnlBp9Pe/E8xb1vP17iI19FtHAx9Op3trWuvnOyVljzKbbb/Irr5bZbTe3mXXWkViKwp075M1XZLprS3rc3QRhT6brO35KKfJHrPRuPFMPxPeym52WbX6faGxFy4kZAkAAAAAIAAAAAABIAAAA5/vntj0ty01bzXU82Nfet8PJf58jzvrHL3+VXx7rPhYdfPLxDzizUzgmsMmJ0KaqlHOO8ytbqFZgNs3N2so/9PY0stutvxfWJ6H0bmxWPgXn9P8AxW87BM/mR/Ntd98a4ynOSjGKy5N4SR6K14rHVPhWVrNp1Dnm2N6bLrsUylXVF+ph4cn+KX6Hl+d6hkyW/LmYiPH3XWDh1pX5o3L3thb0KWK9TiMuis6Rl/V4M7OB6vF9Uzdp+v8A65ORwpr81PH0bSmXqvSSAACAAAAAAAAJAAeJvZtd6bTtw/e2fZ1+5tc5fBczj5vJ+Bim3v7N2DF8S+vZzfS1Pq2/Ft9Wzxt7TadyvKxpkGlsCAAAETtC9r9ffdVGqdjcIvOH3+GX3nZPOy3pFLzuGumGlbdUR3eVDTy4l4eJrtkrMN22cc7Fu25OpsnXZGUuKEGlDPVZ6rPgep9Ey5L45i07iPCp59KxaJjzLZi7cAAAgAAAAAAEgAAGk9oMW7NMu7hsfxzE8965M7pH6/4WXAjtZrcsRWEUEQsmFfq+E2fC6kws17SbfsrHxJnjwjb0K55WUc9q6nSVRilAAASAG87jwxp5Pxtf0SPV+iV1gmfup+fP5kfo2MuXCAAAEAAAAAAAkABr+9+hdlSsgsyqy8LrwPr/AIRUer8acuKL181/s7eFlit9T7ueaiw85Su1s8nVRk5e46unRsiuHzMJR5etoU+Dn4nFln5mcMg1JQAAACRs+6e2a6oyqtlwLic4yfTmuafyL70nnY8VZx5J17wruZx7XmLV7tp0W06Lm1VYpuPVc0/PmX2Hl4c06x22r8mG+P8AihmHQ1AACAAAAAAASAAhoDybt29HObnKlZfN4clF/BPByTwcE26unu3xycsRrbxN7N2NPGid9MFXKqLm1H2ZRXXl4nHzuDSMc3pGphv4/JvNorbvtz3TpTf5FBknS1r3evXHCRxTO5ZqiBga/a+noajbZGMnzUesseOEb8XGy5Y3SOzGbRvSvR7Tou/d2xk/DOH8mRk4+TH/ABQnbLNKQABk7M1bpursi8cMln3xfVP4HRxc04ctbx/sNWWkXpNZdRjLKTXekz3cTuNvPSqJACAAAAAAkAAAAAPC31v4NDf4ziq1/c8P6ZOPn36cFm/jV3lhx+3VwoXHN458l3vyPMVx2yzqF5jpa06q9bZ+0qr1muafjH7y80cmXBfFOrQzmJidSyzSOcbyVNay9y5t8Mot/g4eWPkz0vDtE8euv9l3cClY6p93nxk08ptNdGuTRvnv2l3XxUvGrQ2rdzeGTlGm95zyhN9c+DKrmcKIib4/5wq+Rxpx948f2baVDmWb9QoYz3mymObeDa5GSayueTCY0Or6LPo689eCOfke/wAO/h139HnL/wAUr5sYgACAAAAAAICQAADn3a3tqFFVNTfOTdnD3vHJfV/Qq/UYm/Tjr+srL07Da9pmHEdXq53Tc5vyXdFGqmOuOuoep4+GMcdlNNsoSUoScZLo08MWrFo1Phty4aZI+aGy7M3tlHEdRHiX8SK5/FFbm9Nie+Of5K3Lxb07x3j+rF3t1+mudMqZqdnNSS6qGM8/DmbeBhy44tF41H+UcO/5uo/m8E71yKWGmuqax59w1vs0ciaxitNvGnU9K264OXXhWfPB5XJrqnSljwi3QTvnCNcXOWeiOji1te3TWNyxveKxu0tz3f3PVajPUPikuarT9VP3vvL/AI/pNYmL5e8/T2VmbmzPajbki6V6QAACAAAAAAASAAhgfOHaTtd6raV74s10y9BWu5Rh1/5cRXZrbvL2HpuCMeCPrPdrUTTK0rCSGQShGAjUeUhkv7OlCN1UrVmEZqUv1NeWLTjtFfMw4+bjm+Pt7Tt0qjWVTScLIyXukmeavivWfmhVbh7+6V/Bq4eE1KHzWV9Ujv8AScnRya/fcOXmV6sU/Z0RHsVIAAAACAAAAAAASAAwts6xUabUXy6U022v+2Df5GNp1G2zDTryVr9ZiHy1iVknKTy5NylJ97by2Vczt7ytYiNQm2KXTp/kdMnxax2WVPPRE9Mo+PCsxba2i0bgDIABCFy5rKfim0w034+O/msPb3b3gu0t9VinxRjOLl6T10o5WWs9+MkVpSLRbUdvs5s3AxWpMRE+Pq+l6ZqUYyXSSTXxRbw8VManSslAAAhgAAAAAAASAA8TfTR2X7O1dVKcrJ0yUYrrPvcV72sowyRM1mIdXCvWmelr+Ilw3ZW6Wv1Dca9LaoxeHxRVaz4Zm0jhpitPs9PyPUMVI/ij/f0YG8OwdTpJJanT2VZ9ly4ZQl5Si2n8zK1Zr5asOauXvW23jGLfEJSMLOjFOpDB1gAAACH0zuVrPT7O0dreXKiCk/5orhl9UyzxTukS8Jzcfw+Rev3e2bHKAAIYAAAAAAAEgAIAAebvDsarW6ezT3RzGcXh/ehL7s4vuaZjasWjUtuDNbDeL1fM+u0cqbbKZ+1VOVcve4vGSvntOnr6zFqxaPErWMGMttFswdoAAjJlWNtGbJNY7KqYTnJRhBzlLkoxTlJ/BEzX6NWPPqPmns+iezLR3U7L09d8JVzi7XwSWJKMrZSWV3dTvwRMUiJeV9UyUycm1qTuO39m1G1XgACAAAAAAAAJAAAIbA8C7fTZsNQtNLVQ9K3w8lJwUn0i5pcKfubNc5aROtuyvp/Itj+JFe3++3lw3tClGO09bjnm5vl74o48n8cvR8L/APPTf0azGTlJefQ1y7KRuWYa3YhwQQodQG6dnW5FW0vS2X2yjCmUYuuGFKeVn2u46cGPq3tSercu2CaxWO8uy7E3a0Wijw6bTwrffPHFZL3uT5s7a0ivh5rLyMuWd3l65k0gAABAAAAAAAJAAAPK3k29ToKHffxcKajGMFmc5PokYXvFI3Lo43GvyMnRRxbentA1mtzCEnptO8r0db9aa/nn1fksLzOG+e1vtD1XE9Jw4O9vmt9/8Q1HBoWii+HHJyk25Pq28t/My6mucVZ8EKkuhEztlWkV8KyGQAA6R2KbRUNTqNPKWPTVqcF4yg/W+OGvkzq4ttTMKL13FNsdcke0/wB3YzueWSAAAAAEAAAACQAAABz3tpqb0FUl0hqIt/FNfmc3Jj5V36FbWeY+sOKnA9WAAAAAAAyNBrbKLa7qZOFtclKEl3P9Gsr4kxMxO4YZMdclJpaO0uj3dr9no4qvSR9Lw+vKc/s+LxiksnX+1dvHdQR6D8/e/wAv9W29nO9Vu0abXfGEbKrOFutNRlFrK5PJtw5JvHdXep8KvFvEUntMe7cDerAAAAAQBIEAACAkABp/avp+PZV7/hyrs+U1+po5EfJKz9Ht08qv33DgZXPZgDIEcS8UTpHVH1TkhO9gAAAA692Hx+w1b/8ANBf8Dt4viXmfX5+ekfb/AC6cdbz4AAAAAACAAEgAAHlb1bPep0Oqoik52UWRgm8L0nDmGX3eskYZK9VZh0cTLGLPS8+ImP8Ar3cMt3V9B/3eq01bX+nCx22fKCZhg9MzZPZdcv8AEmDH2x95edaqItqEePwc+/4Fth9Dr/zl5/kfiXkX/gnTG1UY2RcHFRT5+quF/Q7K+k4IVt/WOVfzb+ssF7Ip8JP+5m3928f6NH7w5E/8luenVUocDfDNuLi3nu6op/VuDjxUi9HpPw76lmvm+FedwyDzz3KJPCb8Cax1TqGGXJGOk3nxDHVt3tOl8L/DJOS+Ba29IzxXqiHmsf4owTfptGoV1amMuXNP8MlhldkwXxzq0Lzjc/ByI/Ls7j2L0Y0Fk/x6ifyikjq40fI8/wCuW3yIj6RDoJ0qUAAAAACCAAAESJAAW9RDihKOcZjJZXVZRMTqdonw+Z9XW4WWQbbcJzi2+rak1n6HrazuIl52Y1MwsmSEgAPOl690n92v1Y/1Nc3+R5P1rkTfJ0R4h7r8L8OIpOafK8Ub2CJLKw+8yrPTO2vLjjJSaT7rmjsbjh9Ytxfvwe74Ob4uGtnyTncecGe2OfaV5wT6pPHijdkw0yRq0baMea+Od0nTunZdqfSbPh9lXUoTnHFUeCM+ftNeJ57mYKYcnTTwusHIyZ69eSdy285W4AAAAACCAAASSAACGB86b1VcGu1ccYSvs+rz+Z6rjzvFWfs8/mjWS36vKNzUAAPMi+CyUJcuJuUH3Sz3eZ4/1bjWplm/tL6B+G+fjnF8Ge0sgp3qwEzo0PP0ku6U+XwWGz2npFLU48bfLfXM1MvMvavj/wCMotFO712aab0ey9PlYc+OzzUptp/LB5vn26s9l1w66xQ2g43UAAAACABAAAJJACGwMe/X0wWZ21wX804r8zKKWnxDGbVjzLhfaLKt7SvlVKMoTVclKLTi24LPNHouDv4MRKn5WviTprR2OVIQAWtRRGxcM1lfVPxRry4qZa9No7NmPLbHbqrOpYU9n2rlXc0l0UoqT8slPk9FpM/LK8w/iHk441uUQ2bY/wB7c5L8MVwp+Znh9Gx0ndu7DkevcnNXp3qHowikkksJcki4rWKxqFJMzM7lJKJfSO7tKr0emhHpGitL/ajyme28lp+70GKNUiHompsAAAABAAAAAkDU9+95XpIRqpf21qb4uvo4dOLzfd5M7uFxoyz1W8Q5OVnmkdNfMuXara10sudk5d7cpyZc1xVjxCstkn3l4Or1UrHmTbXcm+SOiKxHhqmd+VglABIAABAAAAA9qG+W1oqMIayUKoJRilCptRSwlzicU8LFNpmYdUcu8V1tsm5u/uqWqrr1dzuptkq25KCdcnyjJYS5ZxlGnlcHH8OZpGphswcu/XEWntLsaKJbJAAAAEEASAADjm/modmvuz0g41r3KK/+l/w66wwqOTbeWWpauXqs7quOXnGaEgQAAkAQAEEiQAEYAqg3FqS6p5Xua5oeexvT6X2bdx01T/HXCXzimeRvGrTD0VZ3WJZJiyAAACCAAAAOK72wa1mpz/Fkeh40/l1U+ePnlrGuj6vxOys93NaOzzzYwAAAAAAECSRAEgAHEB9J7CrcdLpovrGipPzUEeTyzvJafvL0OONUiPszjWzAAEARkgMgMgMgc37QdiTVr1MI5rsS4sfcmuXP3PkWvCzx09E+XBysU76oc+19T4Xy6cy0paNuC9ZeQdDSETOkxG1KkjGLxPhM0mFRmxAAAAAAkgbpu12fWa3Sw1UNRCvjc0q5Vt+zNxzxKXin3Fbyed8LJ0ad/H4sXp1S9XZXZZfHUVy1FtTojJSkocbnPDzw813+Jrv6nWaTFYnbKvBmL7mezq0FhJLkksIplmqAAQAIFIAABDYSok0+T6Pu7gPH1+7miuzx0RTf3oeo/obqcjJXxLXbDS3mGobT7LqpS4qNVKqPVxnWrPk1JFhj9UtEatXf9HHf0+JndZ05Vr6+GycIvMYTlFP8SUmkywtabREy5aVis9lmvqRSO6bz2XjrcYBMU20km22kklltvokJnSdK9p6ezTTVeorlXNwjYoyWG4yzh/Rmj9pprtO274F/fs89bRjnDTQjkVJwSy4TTWU8pm+LRPhpmsx5VAdr7JdRxbNjH+HdbH5vi/8AY8/6lGs+/rELjgzvF/23TiOB2GQhOQJyAIACkABDYSolICzOZItuwaGFtbWqrT32v/Tqsn/ti2Z46dV4r9ZY3t01mXz1NZ6833+89JMKSJUqJNY7otPZJvaQDpfZdsSCh+3WpOcnKNOV7EVyc1728r4FP6jnmZ+HHj3WfBwxr4k/yeF203Qlq9PFe3ChuXlKfq/4ka+HX5J/Vs5Ex1Q5vKJ0NTM2e8ZXd1+J1YZ9nNmj3Z2Tpc7qPY5rPU1VPhKFi8msfkU/qle9bLLgW7TDpKmVKwVpgVICogCROQIIENgUNki1OQGLZMnQsTtMtI21nfzXcGhtj32cNfwb5/RHXwqbyx9nPyraxT93I5IvFUokZVjuxtKgyYmQOtbpbQj+w6dJ+zWov+pcn9Uyg5VfzrbXHHtHw4ck3u1U79bqLJPDdjiov7sY+ql8kduOIrSIhz2ndpl4uJomINs/QJvLZ04o058s+zMwb9tDcezDVuvWuPPhsqnF+5xxJN/X5nD6hWLYt/SXVw7ayOu16lMo9LXbJrsyRpO1+MjFKtMCSAApbAolIkW5SJFiyRKGJbIyhG2HbMyYzLV98dn26muCra9STk4t4cuWFj6nZxMtcdp37ubkUm8dnO9Tppwk4zi4yXc1gtq2i0bhX2rNe0sW5YNkMJWiWJgbS2Ddvakq4yq6p+vH3PvK7nY96u7eLfzVj7e0c9S+L1Yy8VBZfm+84Oq0eJdeolr1my9RX1g5LxRnXkWjyxnFE+GTpIvGOGSl4cLyd2LlY9d5cmTj332erodi6ixr7GSj4y9XPzMMnOjxSGVOLP8Ayb9sDQOqKSjGHjw9X5vvODJkted2ddKVr2htGlZplth6dMjCWTKhIxSuKRCVxMCSBSyRRIC1IlCzNEoYtiMoQwb37jKEPF2hKzD4eXwyZMWkbd0epk8uTeOnLoZ0yWpO6yxtSLeWuahWrlKvPllHZXn2jzDmtxKz4lahKb5Kmb8lkz/eMfRj+xz9Wfpdmaiz2dPZ5tYX1H7wj6Sj9kn6tm2Nu3OPrWLDfd1wjnz8mcnbXZvxYIp3e/TseK7jl3LfpmV7Lj+FfIjadMmvZ0V91fBIjadMmGiXgT1I0vw0hHUnTKqpImU6ZlUDGUsiKMUq0ErkSBUQDJFDCFuSJFmUCULM6ido0sz02SdmliegTJ6kaY9mya31WRs0xZbBp/hx+KGzSqOyIR6QS8kido0urQLwJ6jS5HRrwI6jS7HTEbTpdjpxtOlapI2nS4qiBXGsbSuxrI2LsYEC4ohKUiBWkBJAlokUtAQ0BQ4k7QocQKXEkUuAFLqGxDpGxHoSdo0j0I2nR6IbEqojYlVjYqVYFSgQK1AJVqJAqUQKsASkQJwAAAGSIwBGAI4QI4QI4QHCA4QHABHABHASHANieAgTwATwgTwgVJATggTgBgAAA//Z"/>
          <p:cNvSpPr>
            <a:spLocks noChangeAspect="1" noChangeArrowheads="1"/>
          </p:cNvSpPr>
          <p:nvPr/>
        </p:nvSpPr>
        <p:spPr bwMode="auto">
          <a:xfrm>
            <a:off x="5181600" y="2960038"/>
            <a:ext cx="21621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674" y="1452302"/>
            <a:ext cx="2143126" cy="33034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Singapore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5867400" cy="4846320"/>
          </a:xfrm>
        </p:spPr>
        <p:txBody>
          <a:bodyPr/>
          <a:lstStyle/>
          <a:p>
            <a:r>
              <a:rPr lang="en-US" dirty="0" smtClean="0"/>
              <a:t>National syllabus in Singapore</a:t>
            </a:r>
          </a:p>
          <a:p>
            <a:r>
              <a:rPr lang="en-US" dirty="0" smtClean="0"/>
              <a:t>Consistently scores at top of the world in international studies and competitions</a:t>
            </a:r>
          </a:p>
          <a:p>
            <a:r>
              <a:rPr lang="en-US" dirty="0" smtClean="0"/>
              <a:t>Characteristics:</a:t>
            </a:r>
          </a:p>
          <a:p>
            <a:pPr lvl="1"/>
            <a:r>
              <a:rPr lang="en-US" dirty="0" smtClean="0"/>
              <a:t>In English</a:t>
            </a:r>
          </a:p>
          <a:p>
            <a:pPr lvl="1"/>
            <a:r>
              <a:rPr lang="en-US" dirty="0" smtClean="0"/>
              <a:t>Early mental math</a:t>
            </a:r>
          </a:p>
          <a:p>
            <a:pPr lvl="1"/>
            <a:r>
              <a:rPr lang="en-US" dirty="0" smtClean="0"/>
              <a:t>Spiraling</a:t>
            </a:r>
          </a:p>
          <a:p>
            <a:pPr lvl="1"/>
            <a:r>
              <a:rPr lang="en-US" dirty="0" smtClean="0"/>
              <a:t>More depth than width</a:t>
            </a:r>
          </a:p>
          <a:p>
            <a:pPr lvl="1"/>
            <a:r>
              <a:rPr lang="en-US" dirty="0" smtClean="0"/>
              <a:t>Visual / kinetic to symbolic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032576"/>
            <a:ext cx="3596640" cy="224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309628"/>
            <a:ext cx="2628900" cy="14458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429000"/>
            <a:ext cx="3886200" cy="926934"/>
          </a:xfrm>
        </p:spPr>
        <p:txBody>
          <a:bodyPr/>
          <a:lstStyle/>
          <a:p>
            <a:r>
              <a:rPr lang="en-US" dirty="0" smtClean="0"/>
              <a:t>Mental Abacus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3352800"/>
            <a:ext cx="3897796" cy="3505200"/>
          </a:xfrm>
        </p:spPr>
        <p:txBody>
          <a:bodyPr/>
          <a:lstStyle/>
          <a:p>
            <a:r>
              <a:rPr lang="en-US" dirty="0" smtClean="0"/>
              <a:t>Goals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Mentally add and subtract any numbers</a:t>
            </a:r>
          </a:p>
          <a:p>
            <a:pPr lvl="1"/>
            <a:r>
              <a:rPr lang="en-US" dirty="0" smtClean="0"/>
              <a:t>In seconds</a:t>
            </a:r>
          </a:p>
          <a:p>
            <a:pPr lvl="1"/>
            <a:r>
              <a:rPr lang="en-US" dirty="0" smtClean="0"/>
              <a:t>Mentally multiply and divide any numbers</a:t>
            </a:r>
          </a:p>
          <a:p>
            <a:pPr lvl="1"/>
            <a:r>
              <a:rPr lang="en-US" dirty="0" smtClean="0"/>
              <a:t>Develop cognitive skills</a:t>
            </a:r>
          </a:p>
          <a:p>
            <a:pPr lvl="1"/>
            <a:r>
              <a:rPr lang="en-US" dirty="0" smtClean="0"/>
              <a:t>Sharpen sensory skills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1765"/>
            <a:ext cx="6172200" cy="2567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8006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May be started as early as 3 years of 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&amp; filling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5791200" cy="4846320"/>
          </a:xfrm>
        </p:spPr>
        <p:txBody>
          <a:bodyPr/>
          <a:lstStyle/>
          <a:p>
            <a:r>
              <a:rPr lang="en-US" dirty="0" smtClean="0"/>
              <a:t>Done at start of every school year</a:t>
            </a:r>
          </a:p>
          <a:p>
            <a:r>
              <a:rPr lang="en-US" dirty="0" smtClean="0"/>
              <a:t>Identify individual weaknesses. </a:t>
            </a:r>
          </a:p>
          <a:p>
            <a:r>
              <a:rPr lang="en-US" dirty="0" smtClean="0"/>
              <a:t>Remedy weaknesses:</a:t>
            </a:r>
          </a:p>
          <a:p>
            <a:pPr lvl="1"/>
            <a:r>
              <a:rPr lang="en-US" dirty="0" smtClean="0"/>
              <a:t>Tutoring</a:t>
            </a:r>
          </a:p>
          <a:p>
            <a:pPr lvl="1"/>
            <a:r>
              <a:rPr lang="en-US" dirty="0" smtClean="0"/>
              <a:t>Pull-out sessions</a:t>
            </a:r>
          </a:p>
          <a:p>
            <a:pPr lvl="1"/>
            <a:r>
              <a:rPr lang="en-US" dirty="0" smtClean="0"/>
              <a:t>Peer tutoring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639" y="3124200"/>
            <a:ext cx="3048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concerns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few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78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Stumbling blocks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9416"/>
            <a:ext cx="4876800" cy="4846320"/>
          </a:xfrm>
        </p:spPr>
        <p:txBody>
          <a:bodyPr/>
          <a:lstStyle/>
          <a:p>
            <a:r>
              <a:rPr lang="en-US" dirty="0" smtClean="0"/>
              <a:t>Diverse learning styles</a:t>
            </a:r>
          </a:p>
          <a:p>
            <a:r>
              <a:rPr lang="en-US" dirty="0" smtClean="0"/>
              <a:t>Mastering arithmetic facts:</a:t>
            </a:r>
          </a:p>
          <a:p>
            <a:pPr lvl="1"/>
            <a:r>
              <a:rPr lang="en-US" dirty="0" smtClean="0"/>
              <a:t>Addition, subtraction, multiplication, division</a:t>
            </a:r>
          </a:p>
          <a:p>
            <a:r>
              <a:rPr lang="en-US" dirty="0" smtClean="0"/>
              <a:t>Grasping concepts</a:t>
            </a:r>
          </a:p>
          <a:p>
            <a:r>
              <a:rPr lang="en-US" dirty="0" smtClean="0"/>
              <a:t>Visualizing word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505210"/>
            <a:ext cx="3228975" cy="36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4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5943600" cy="48463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Various learning styles/modalities</a:t>
            </a:r>
          </a:p>
          <a:p>
            <a:pPr lvl="1"/>
            <a:r>
              <a:rPr lang="en-US" dirty="0"/>
              <a:t>1. Visual</a:t>
            </a:r>
          </a:p>
          <a:p>
            <a:pPr lvl="1"/>
            <a:r>
              <a:rPr lang="en-US" dirty="0"/>
              <a:t>2. Auditory</a:t>
            </a:r>
          </a:p>
          <a:p>
            <a:pPr lvl="1"/>
            <a:r>
              <a:rPr lang="en-US" dirty="0"/>
              <a:t>3. Tactile (Kinesthetic)</a:t>
            </a:r>
          </a:p>
          <a:p>
            <a:r>
              <a:rPr lang="en-US" dirty="0" smtClean="0"/>
              <a:t>Multiple intelligences</a:t>
            </a:r>
          </a:p>
          <a:p>
            <a:pPr lvl="1"/>
            <a:r>
              <a:rPr lang="en-US" dirty="0" smtClean="0"/>
              <a:t>Musical: rhythmic &amp; harmonic</a:t>
            </a:r>
          </a:p>
          <a:p>
            <a:pPr lvl="1"/>
            <a:r>
              <a:rPr lang="en-US" dirty="0" smtClean="0"/>
              <a:t>Visual: spatial</a:t>
            </a:r>
          </a:p>
          <a:p>
            <a:pPr lvl="1"/>
            <a:r>
              <a:rPr lang="en-US" dirty="0" smtClean="0"/>
              <a:t>Verbal: linguistic</a:t>
            </a:r>
          </a:p>
          <a:p>
            <a:pPr lvl="1"/>
            <a:r>
              <a:rPr lang="en-US" dirty="0" smtClean="0"/>
              <a:t>Logical: mathematical</a:t>
            </a:r>
          </a:p>
          <a:p>
            <a:pPr lvl="1"/>
            <a:r>
              <a:rPr lang="en-US" dirty="0" smtClean="0"/>
              <a:t>Bodily: kinesthetic</a:t>
            </a:r>
          </a:p>
          <a:p>
            <a:pPr lvl="1"/>
            <a:r>
              <a:rPr lang="en-US" dirty="0" smtClean="0"/>
              <a:t>Interpersonal</a:t>
            </a:r>
          </a:p>
          <a:p>
            <a:pPr lvl="1"/>
            <a:r>
              <a:rPr lang="en-US" dirty="0" smtClean="0"/>
              <a:t>Intrapersonal</a:t>
            </a:r>
          </a:p>
          <a:p>
            <a:pPr lvl="1"/>
            <a:r>
              <a:rPr lang="en-US" dirty="0" smtClean="0"/>
              <a:t>Naturalistic</a:t>
            </a:r>
          </a:p>
          <a:p>
            <a:pPr lvl="1"/>
            <a:r>
              <a:rPr lang="en-US" dirty="0" smtClean="0"/>
              <a:t>Existential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429000"/>
            <a:ext cx="3348722" cy="271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81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1156</TotalTime>
  <Words>682</Words>
  <Application>Microsoft Office PowerPoint</Application>
  <PresentationFormat>On-screen Show (4:3)</PresentationFormat>
  <Paragraphs>175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SimSun</vt:lpstr>
      <vt:lpstr>Arial</vt:lpstr>
      <vt:lpstr>Calibri</vt:lpstr>
      <vt:lpstr>Times New Roman</vt:lpstr>
      <vt:lpstr>Trebuchet MS</vt:lpstr>
      <vt:lpstr>Wingdings</vt:lpstr>
      <vt:lpstr>Wingdings 2</vt:lpstr>
      <vt:lpstr>Opulent</vt:lpstr>
      <vt:lpstr>Teaching Math</vt:lpstr>
      <vt:lpstr>A successful  Math program</vt:lpstr>
      <vt:lpstr>Three components</vt:lpstr>
      <vt:lpstr>Singapore Math</vt:lpstr>
      <vt:lpstr>Mental Abacus</vt:lpstr>
      <vt:lpstr>Testing &amp; filling gaps</vt:lpstr>
      <vt:lpstr>Special concerns</vt:lpstr>
      <vt:lpstr>Stumbling blocks</vt:lpstr>
      <vt:lpstr>Student Diversity</vt:lpstr>
      <vt:lpstr>Applications in math</vt:lpstr>
      <vt:lpstr>Arithmetic</vt:lpstr>
      <vt:lpstr>Finger Trick: table of 9</vt:lpstr>
      <vt:lpstr> multiplying numbers 6 and above</vt:lpstr>
      <vt:lpstr>Subtraction: french method</vt:lpstr>
      <vt:lpstr>french subtraction -- how</vt:lpstr>
      <vt:lpstr>US method</vt:lpstr>
      <vt:lpstr>French method</vt:lpstr>
      <vt:lpstr>More complex subtraction</vt:lpstr>
      <vt:lpstr>More complex subtraction</vt:lpstr>
      <vt:lpstr>Comparing both methods </vt:lpstr>
      <vt:lpstr>Thank 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Math</dc:title>
  <dc:creator>fawziamai</dc:creator>
  <cp:lastModifiedBy>fawziamai</cp:lastModifiedBy>
  <cp:revision>43</cp:revision>
  <dcterms:created xsi:type="dcterms:W3CDTF">2013-11-21T01:43:03Z</dcterms:created>
  <dcterms:modified xsi:type="dcterms:W3CDTF">2013-11-26T03:24:41Z</dcterms:modified>
</cp:coreProperties>
</file>