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85" r:id="rId4"/>
    <p:sldId id="279" r:id="rId5"/>
    <p:sldId id="280" r:id="rId6"/>
    <p:sldId id="264" r:id="rId7"/>
    <p:sldId id="286" r:id="rId8"/>
    <p:sldId id="259" r:id="rId9"/>
    <p:sldId id="260" r:id="rId10"/>
    <p:sldId id="270" r:id="rId11"/>
    <p:sldId id="261" r:id="rId12"/>
    <p:sldId id="265" r:id="rId13"/>
    <p:sldId id="275" r:id="rId14"/>
    <p:sldId id="276" r:id="rId15"/>
    <p:sldId id="277" r:id="rId16"/>
    <p:sldId id="281" r:id="rId17"/>
    <p:sldId id="266" r:id="rId18"/>
    <p:sldId id="268" r:id="rId19"/>
    <p:sldId id="267" r:id="rId20"/>
    <p:sldId id="269" r:id="rId21"/>
    <p:sldId id="287" r:id="rId22"/>
    <p:sldId id="271" r:id="rId23"/>
    <p:sldId id="272" r:id="rId24"/>
    <p:sldId id="289" r:id="rId25"/>
    <p:sldId id="283" r:id="rId26"/>
    <p:sldId id="290" r:id="rId27"/>
    <p:sldId id="293" r:id="rId28"/>
    <p:sldId id="288" r:id="rId29"/>
    <p:sldId id="294" r:id="rId30"/>
    <p:sldId id="291" r:id="rId31"/>
    <p:sldId id="295" r:id="rId32"/>
    <p:sldId id="296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45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316A1-566B-4CD0-90AB-1E779D2595F0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2C9E052-4AE4-434E-88C3-9CFAF2448F7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316A1-566B-4CD0-90AB-1E779D2595F0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E052-4AE4-434E-88C3-9CFAF2448F7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2C9E052-4AE4-434E-88C3-9CFAF2448F7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316A1-566B-4CD0-90AB-1E779D2595F0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316A1-566B-4CD0-90AB-1E779D2595F0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2C9E052-4AE4-434E-88C3-9CFAF2448F7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316A1-566B-4CD0-90AB-1E779D2595F0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2C9E052-4AE4-434E-88C3-9CFAF2448F7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55316A1-566B-4CD0-90AB-1E779D2595F0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E052-4AE4-434E-88C3-9CFAF2448F7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316A1-566B-4CD0-90AB-1E779D2595F0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2C9E052-4AE4-434E-88C3-9CFAF2448F71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316A1-566B-4CD0-90AB-1E779D2595F0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2C9E052-4AE4-434E-88C3-9CFAF2448F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316A1-566B-4CD0-90AB-1E779D2595F0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C9E052-4AE4-434E-88C3-9CFAF2448F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2C9E052-4AE4-434E-88C3-9CFAF2448F71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316A1-566B-4CD0-90AB-1E779D2595F0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2C9E052-4AE4-434E-88C3-9CFAF2448F7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55316A1-566B-4CD0-90AB-1E779D2595F0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55316A1-566B-4CD0-90AB-1E779D2595F0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2C9E052-4AE4-434E-88C3-9CFAF2448F71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2Ss8xAXs_ns" TargetMode="External"/><Relationship Id="rId2" Type="http://schemas.openxmlformats.org/officeDocument/2006/relationships/hyperlink" Target="http://www.youtube.com/watch?v=zdbKPnxR8C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vxJSCwcnac8" TargetMode="External"/><Relationship Id="rId5" Type="http://schemas.openxmlformats.org/officeDocument/2006/relationships/hyperlink" Target="http://www.youtube.com/watch?v=U2bPwW4wc2E" TargetMode="External"/><Relationship Id="rId4" Type="http://schemas.openxmlformats.org/officeDocument/2006/relationships/hyperlink" Target="http://www.youtube.com/watch?v=L-QMZ_f9PUg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lTEHsK8CsNs" TargetMode="External"/><Relationship Id="rId3" Type="http://schemas.openxmlformats.org/officeDocument/2006/relationships/hyperlink" Target="http://www.youtube.com/watch?v=kn26on8U1X4&amp;list=PLYkh5S8Dz6Q601SEkrFsTiZukI14e86i5" TargetMode="External"/><Relationship Id="rId7" Type="http://schemas.openxmlformats.org/officeDocument/2006/relationships/hyperlink" Target="http://www.youtube.com/watch?v=iv2gk1po1mc" TargetMode="External"/><Relationship Id="rId2" Type="http://schemas.openxmlformats.org/officeDocument/2006/relationships/hyperlink" Target="http://www.youtube.com/watch?v=9HP-8RfOju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6jVKeTVwFqw" TargetMode="External"/><Relationship Id="rId5" Type="http://schemas.openxmlformats.org/officeDocument/2006/relationships/hyperlink" Target="http://www.youtube.com/watch?v=_EYJEME8TzU&amp;list=PLYkh5S8Dz6Q601SEkrFsTiZukI14e86i5" TargetMode="External"/><Relationship Id="rId4" Type="http://schemas.openxmlformats.org/officeDocument/2006/relationships/hyperlink" Target="http://www.youtube.com/watch?v=KjpoeUO7uKc&amp;list=PLYkh5S8Dz6Q601SEkrFsTiZukI14e86i5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yyw1gnGAhE" TargetMode="External"/><Relationship Id="rId2" Type="http://schemas.openxmlformats.org/officeDocument/2006/relationships/hyperlink" Target="http://www.youtube.com/watch?v=OyvgHvDXStQ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Zfe2U0gxSEI" TargetMode="External"/><Relationship Id="rId5" Type="http://schemas.openxmlformats.org/officeDocument/2006/relationships/hyperlink" Target="http://www.youtube.com/watch?v=F6lIOxUDhFQ" TargetMode="External"/><Relationship Id="rId4" Type="http://schemas.openxmlformats.org/officeDocument/2006/relationships/hyperlink" Target="http://www.youtube.com/watch?v=hRcbevV5EuQ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0JDvvw2sO8" TargetMode="External"/><Relationship Id="rId2" Type="http://schemas.openxmlformats.org/officeDocument/2006/relationships/hyperlink" Target="http://www.youtube.com/watch?v=W-Nqt9h_-w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XinlPWMN_xw" TargetMode="External"/><Relationship Id="rId5" Type="http://schemas.openxmlformats.org/officeDocument/2006/relationships/hyperlink" Target="http://www.youtube.com/watch?v=ocL3F9cBwoU" TargetMode="External"/><Relationship Id="rId4" Type="http://schemas.openxmlformats.org/officeDocument/2006/relationships/hyperlink" Target="http://www.youtube.com/watch?v=Em2yERb3Kfs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I4fqPI2qAI" TargetMode="External"/><Relationship Id="rId7" Type="http://schemas.openxmlformats.org/officeDocument/2006/relationships/hyperlink" Target="http://www.youtube.com/watch?v=OPUM_A2rxbw" TargetMode="External"/><Relationship Id="rId2" Type="http://schemas.openxmlformats.org/officeDocument/2006/relationships/hyperlink" Target="http://www.youtube.com/watch?v=p-cUjsZLal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Gqz50v1Sn3I" TargetMode="External"/><Relationship Id="rId5" Type="http://schemas.openxmlformats.org/officeDocument/2006/relationships/hyperlink" Target="http://www.youtube.com/watch?v=4auOp3-1844" TargetMode="External"/><Relationship Id="rId4" Type="http://schemas.openxmlformats.org/officeDocument/2006/relationships/hyperlink" Target="http://www.youtube.com/watch?v=IDKRgqTMr_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moodle.dbis.edu.hk/mod/resource/view.php?id=5596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_11SEY-P_h0" TargetMode="External"/><Relationship Id="rId2" Type="http://schemas.openxmlformats.org/officeDocument/2006/relationships/hyperlink" Target="http://www.youtube.com/watch?v=voizy2UnqO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eQa2S92ftNo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Singapore%20Math.pptx" TargetMode="External"/><Relationship Id="rId7" Type="http://schemas.openxmlformats.org/officeDocument/2006/relationships/hyperlink" Target="Concrete%20&#8211;%20Pictorial%20&#8211;%20Abstract%20Approach" TargetMode="External"/><Relationship Id="rId2" Type="http://schemas.openxmlformats.org/officeDocument/2006/relationships/hyperlink" Target="http://www.youtube.com/watch?v=IcLTDZhH-t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jtE1Fw2_iiQ" TargetMode="External"/><Relationship Id="rId5" Type="http://schemas.openxmlformats.org/officeDocument/2006/relationships/hyperlink" Target="http://www.youtube.com/watch?v=JXpXuz2Tqf4" TargetMode="External"/><Relationship Id="rId4" Type="http://schemas.openxmlformats.org/officeDocument/2006/relationships/hyperlink" Target="http://www.youtube.com/watch?v=DMpEU9AL1Ok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ngeducation.com/" TargetMode="External"/><Relationship Id="rId2" Type="http://schemas.openxmlformats.org/officeDocument/2006/relationships/hyperlink" Target="mailto:ftcmt53@gmail.com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Important issues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Singapore Math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Bars With Word Problems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102" y="1371600"/>
            <a:ext cx="8111700" cy="513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188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2670048" cy="1600200"/>
          </a:xfrm>
        </p:spPr>
        <p:txBody>
          <a:bodyPr/>
          <a:lstStyle/>
          <a:p>
            <a:r>
              <a:rPr lang="en-US" dirty="0"/>
              <a:t>Using Bars With Word Problems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5771" y="0"/>
            <a:ext cx="562962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332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2517648" cy="2667000"/>
          </a:xfrm>
        </p:spPr>
        <p:txBody>
          <a:bodyPr>
            <a:normAutofit/>
          </a:bodyPr>
          <a:lstStyle/>
          <a:p>
            <a:r>
              <a:rPr lang="en-US" dirty="0" smtClean="0"/>
              <a:t>Steps in Using Bar Diagrams </a:t>
            </a:r>
            <a:br>
              <a:rPr lang="en-US" dirty="0" smtClean="0"/>
            </a:br>
            <a:r>
              <a:rPr lang="en-US" dirty="0" smtClean="0"/>
              <a:t>– 1 –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-23191"/>
            <a:ext cx="5579873" cy="670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197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2819400" cy="2057400"/>
          </a:xfrm>
        </p:spPr>
        <p:txBody>
          <a:bodyPr>
            <a:normAutofit fontScale="90000"/>
          </a:bodyPr>
          <a:lstStyle/>
          <a:p>
            <a:r>
              <a:rPr lang="en-US" dirty="0"/>
              <a:t>Steps in Using Bar </a:t>
            </a:r>
            <a:r>
              <a:rPr lang="en-US" dirty="0" smtClean="0"/>
              <a:t>Diagrams – 2 –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192609"/>
            <a:ext cx="4959988" cy="666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096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2212848" cy="4572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-16715"/>
            <a:ext cx="4846504" cy="690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996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4428" t="44523" r="10315" b="10354"/>
          <a:stretch/>
        </p:blipFill>
        <p:spPr>
          <a:xfrm>
            <a:off x="203248" y="16564"/>
            <a:ext cx="8745306" cy="676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46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3279648" cy="1524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More Practice for Number Bonds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-228600"/>
            <a:ext cx="5358732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87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3508248" cy="1752600"/>
          </a:xfrm>
        </p:spPr>
        <p:txBody>
          <a:bodyPr/>
          <a:lstStyle/>
          <a:p>
            <a:r>
              <a:rPr lang="en-US" dirty="0" smtClean="0"/>
              <a:t>Mental Steps For Addition and Subtraction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1752" y="0"/>
            <a:ext cx="4724400" cy="688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39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041648" cy="4572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68" y="1527048"/>
            <a:ext cx="9050147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93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For Model Drawing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489448" cy="4572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0240"/>
          <a:stretch/>
        </p:blipFill>
        <p:spPr>
          <a:xfrm>
            <a:off x="636642" y="1676400"/>
            <a:ext cx="5134680" cy="400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350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Grades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260848" cy="4572000"/>
          </a:xfrm>
        </p:spPr>
        <p:txBody>
          <a:bodyPr>
            <a:normAutofit/>
          </a:bodyPr>
          <a:lstStyle/>
          <a:p>
            <a:r>
              <a:rPr lang="en-US" dirty="0"/>
              <a:t>Concrete – Pictorial – Abstract Approach</a:t>
            </a:r>
          </a:p>
          <a:p>
            <a:r>
              <a:rPr lang="en-US" dirty="0" smtClean="0"/>
              <a:t>Number </a:t>
            </a:r>
            <a:r>
              <a:rPr lang="en-US" dirty="0" smtClean="0"/>
              <a:t>bonds</a:t>
            </a:r>
          </a:p>
          <a:p>
            <a:r>
              <a:rPr lang="en-US" dirty="0" smtClean="0"/>
              <a:t>Subtraction:</a:t>
            </a:r>
          </a:p>
          <a:p>
            <a:pPr lvl="1"/>
            <a:r>
              <a:rPr lang="en-US" dirty="0" smtClean="0"/>
              <a:t>Take away</a:t>
            </a:r>
          </a:p>
          <a:p>
            <a:pPr lvl="1"/>
            <a:r>
              <a:rPr lang="en-US" dirty="0" smtClean="0"/>
              <a:t>Difference</a:t>
            </a:r>
          </a:p>
          <a:p>
            <a:r>
              <a:rPr lang="en-US" dirty="0" smtClean="0"/>
              <a:t>Mental re-arrangements to facilitate</a:t>
            </a:r>
          </a:p>
          <a:p>
            <a:pPr lvl="1"/>
            <a:r>
              <a:rPr lang="en-US" dirty="0" smtClean="0"/>
              <a:t>Addition</a:t>
            </a:r>
            <a:endParaRPr lang="en-US" dirty="0" smtClean="0"/>
          </a:p>
          <a:p>
            <a:pPr lvl="1"/>
            <a:r>
              <a:rPr lang="en-US" dirty="0" smtClean="0"/>
              <a:t>subtraction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2895600"/>
            <a:ext cx="2247900" cy="20383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3200400" cy="3352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Comparing Traditional and Singapore Approaches</a:t>
            </a:r>
            <a:br>
              <a:rPr lang="en-US" dirty="0" smtClean="0"/>
            </a:br>
            <a:r>
              <a:rPr lang="en-US" dirty="0" smtClean="0"/>
              <a:t>-- 1 –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5441" r="52867" b="2065"/>
          <a:stretch/>
        </p:blipFill>
        <p:spPr>
          <a:xfrm>
            <a:off x="3657600" y="0"/>
            <a:ext cx="5334000" cy="671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4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3624470" cy="2667000"/>
          </a:xfrm>
        </p:spPr>
        <p:txBody>
          <a:bodyPr>
            <a:normAutofit/>
          </a:bodyPr>
          <a:lstStyle/>
          <a:p>
            <a:r>
              <a:rPr lang="en-US" dirty="0"/>
              <a:t>Comparing Traditional and Singapore Approaches</a:t>
            </a:r>
            <a:br>
              <a:rPr lang="en-US" dirty="0"/>
            </a:br>
            <a:r>
              <a:rPr lang="en-US" dirty="0"/>
              <a:t>-- </a:t>
            </a:r>
            <a:r>
              <a:rPr lang="en-US" dirty="0" smtClean="0"/>
              <a:t>2 </a:t>
            </a:r>
            <a:r>
              <a:rPr lang="en-US" dirty="0"/>
              <a:t>–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872" t="5069" r="1155" b="3708"/>
          <a:stretch/>
        </p:blipFill>
        <p:spPr>
          <a:xfrm>
            <a:off x="3472070" y="0"/>
            <a:ext cx="5638800" cy="686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8787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2974848" cy="4572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571500"/>
            <a:ext cx="48768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0224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2441448" cy="4572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85344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7897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Youtube</a:t>
            </a:r>
            <a:r>
              <a:rPr lang="en-US" dirty="0" smtClean="0"/>
              <a:t> clips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318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7775448" cy="758952"/>
          </a:xfrm>
        </p:spPr>
        <p:txBody>
          <a:bodyPr/>
          <a:lstStyle/>
          <a:p>
            <a:r>
              <a:rPr lang="en-US" dirty="0" smtClean="0"/>
              <a:t>About Singapore 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7165848" cy="4572000"/>
          </a:xfrm>
        </p:spPr>
        <p:txBody>
          <a:bodyPr/>
          <a:lstStyle/>
          <a:p>
            <a:r>
              <a:rPr lang="en-US" dirty="0">
                <a:hlinkClick r:id="rId2"/>
              </a:rPr>
              <a:t>What is Singapore Math</a:t>
            </a:r>
            <a:r>
              <a:rPr lang="en-US" dirty="0" smtClean="0">
                <a:hlinkClick r:id="rId2"/>
              </a:rPr>
              <a:t>?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CPA approach</a:t>
            </a:r>
            <a:endParaRPr lang="en-US" dirty="0"/>
          </a:p>
          <a:p>
            <a:r>
              <a:rPr lang="en-US" dirty="0" smtClean="0">
                <a:hlinkClick r:id="rId4"/>
              </a:rPr>
              <a:t>Introduction to Singapore Math –1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Introduction to Singapore Math –2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Why Singapore Math Leads the World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8160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Bonds, Addition &amp; Subtraction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Number Bonds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Understanding Number Bonds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Number Bonds in Kindergarten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Number Bonds in Kindergarten 2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Number Bonds in Kindergarten 3</a:t>
            </a:r>
            <a:endParaRPr lang="en-US" dirty="0" smtClean="0"/>
          </a:p>
          <a:p>
            <a:r>
              <a:rPr lang="en-US" dirty="0">
                <a:hlinkClick r:id="rId6"/>
              </a:rPr>
              <a:t>Addition and Subtraction – 1</a:t>
            </a:r>
            <a:endParaRPr lang="en-US" dirty="0"/>
          </a:p>
          <a:p>
            <a:r>
              <a:rPr lang="en-US" dirty="0">
                <a:hlinkClick r:id="rId7"/>
              </a:rPr>
              <a:t>Addition and Subtraction – 2</a:t>
            </a:r>
            <a:endParaRPr lang="en-US" dirty="0"/>
          </a:p>
          <a:p>
            <a:r>
              <a:rPr lang="en-US" dirty="0">
                <a:hlinkClick r:id="rId8"/>
              </a:rPr>
              <a:t>Addition and Subtraction – 3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6550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Multiplication &amp; Division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Multiplication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Multiplication word problem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Multiplication word problem 2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5"/>
              </a:rPr>
              <a:t>Multiplying a mixed number with a whole number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>
                <a:hlinkClick r:id="rId6"/>
              </a:rPr>
              <a:t>D</a:t>
            </a:r>
            <a:r>
              <a:rPr lang="en-US" dirty="0" smtClean="0">
                <a:hlinkClick r:id="rId6"/>
              </a:rPr>
              <a:t>ivision word problem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9731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Solving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Problem </a:t>
            </a:r>
            <a:r>
              <a:rPr lang="en-US" dirty="0">
                <a:hlinkClick r:id="rId2"/>
              </a:rPr>
              <a:t>Solving</a:t>
            </a:r>
            <a:endParaRPr lang="en-US" dirty="0"/>
          </a:p>
          <a:p>
            <a:r>
              <a:rPr lang="en-US" dirty="0">
                <a:hlinkClick r:id="rId3"/>
              </a:rPr>
              <a:t>Problem solving – </a:t>
            </a:r>
            <a:r>
              <a:rPr lang="en-US" dirty="0" smtClean="0">
                <a:hlinkClick r:id="rId3"/>
              </a:rPr>
              <a:t>2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Model Approach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Grade 7 word problem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Grade 7 word problem – 2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0218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Algebraic problem solving 1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Algebraic problem solving 2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Algebraic word problem 3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Algebraic word problem 4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Algebraic word problem 5</a:t>
            </a:r>
            <a:endParaRPr lang="en-US" dirty="0" smtClean="0"/>
          </a:p>
          <a:p>
            <a:r>
              <a:rPr lang="en-US" dirty="0" smtClean="0">
                <a:hlinkClick r:id="rId7"/>
              </a:rPr>
              <a:t>Algebraic word problem 6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126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Bonds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3889248" cy="4572000"/>
          </a:xfrm>
        </p:spPr>
        <p:txBody>
          <a:bodyPr/>
          <a:lstStyle/>
          <a:p>
            <a:r>
              <a:rPr lang="en-US" dirty="0" smtClean="0"/>
              <a:t>Practice using worksheets </a:t>
            </a:r>
          </a:p>
          <a:p>
            <a:r>
              <a:rPr lang="en-US" dirty="0" smtClean="0"/>
              <a:t>Practice using games</a:t>
            </a:r>
          </a:p>
          <a:p>
            <a:r>
              <a:rPr lang="en-US" dirty="0" smtClean="0"/>
              <a:t>Online game:</a:t>
            </a:r>
          </a:p>
          <a:p>
            <a:pPr lvl="1"/>
            <a:r>
              <a:rPr lang="en-US" dirty="0" smtClean="0">
                <a:hlinkClick r:id="rId2"/>
              </a:rPr>
              <a:t>online game for number bonds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772" y="1371600"/>
            <a:ext cx="3887966" cy="503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2392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Fraction word problem 1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Dividing fractions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Fractions with different denominators, word problems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8547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Primary School Leaving Exam</a:t>
            </a:r>
            <a:br>
              <a:rPr lang="en-US" dirty="0" smtClean="0"/>
            </a:br>
            <a:r>
              <a:rPr lang="en-US" dirty="0" smtClean="0"/>
              <a:t>(PSLE)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828800"/>
            <a:ext cx="8503920" cy="4270248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PSLE: Primary School Leaving Exam</a:t>
            </a:r>
          </a:p>
          <a:p>
            <a:r>
              <a:rPr lang="en-US" dirty="0" smtClean="0">
                <a:hlinkClick r:id="rId2"/>
              </a:rPr>
              <a:t>PSLE problem 1</a:t>
            </a:r>
            <a:endParaRPr lang="en-US" dirty="0" smtClean="0"/>
          </a:p>
          <a:p>
            <a:r>
              <a:rPr lang="en-US" dirty="0">
                <a:hlinkClick r:id="rId3" action="ppaction://hlinkpres?slideindex=1&amp;slidetitle="/>
              </a:rPr>
              <a:t>PSLE Problem 1-charted details</a:t>
            </a:r>
            <a:endParaRPr lang="en-US" dirty="0"/>
          </a:p>
          <a:p>
            <a:r>
              <a:rPr lang="en-US" dirty="0" smtClean="0">
                <a:hlinkClick r:id="rId4"/>
              </a:rPr>
              <a:t>PSLE problem 2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PSLE problem 3</a:t>
            </a:r>
            <a:endParaRPr lang="en-US" dirty="0" smtClean="0"/>
          </a:p>
          <a:p>
            <a:r>
              <a:rPr lang="en-US" dirty="0">
                <a:hlinkClick r:id="rId6"/>
              </a:rPr>
              <a:t>PSLE Guess and Check </a:t>
            </a:r>
            <a:endParaRPr lang="en-US" dirty="0" smtClean="0"/>
          </a:p>
          <a:p>
            <a:r>
              <a:rPr lang="en-US" dirty="0" smtClean="0">
                <a:hlinkClick r:id="rId7" action="ppaction://hlinkfile"/>
              </a:rPr>
              <a:t>PSLE speed problem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5764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further details, questions, suggestions</a:t>
            </a:r>
          </a:p>
          <a:p>
            <a:r>
              <a:rPr lang="en-US" dirty="0" smtClean="0"/>
              <a:t>Contact:</a:t>
            </a:r>
          </a:p>
          <a:p>
            <a:r>
              <a:rPr lang="en-US" dirty="0" smtClean="0">
                <a:hlinkClick r:id="rId2"/>
              </a:rPr>
              <a:t>ftcmt53@gmail.com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www.tungeducation.com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06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number bonds to add up to 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1527048" cy="4572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563901"/>
            <a:ext cx="5906610" cy="456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46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Practicing Number Bonds up to 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1831848" cy="4572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994178"/>
            <a:ext cx="3643313" cy="514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067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in problem solving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987552"/>
            <a:ext cx="7579891" cy="568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835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3965448" cy="4572000"/>
          </a:xfrm>
        </p:spPr>
        <p:txBody>
          <a:bodyPr/>
          <a:lstStyle/>
          <a:p>
            <a:r>
              <a:rPr lang="en-US" dirty="0" smtClean="0"/>
              <a:t>Supplementary books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295400"/>
            <a:ext cx="3903785" cy="507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823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Algebra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6327648" cy="4572000"/>
          </a:xfrm>
        </p:spPr>
        <p:txBody>
          <a:bodyPr/>
          <a:lstStyle/>
          <a:p>
            <a:r>
              <a:rPr lang="en-US" dirty="0" smtClean="0"/>
              <a:t>Representation of quantities using bars</a:t>
            </a:r>
          </a:p>
          <a:p>
            <a:r>
              <a:rPr lang="en-US" dirty="0" smtClean="0"/>
              <a:t>Make sure to train students on the use of bars early on, even though it may seem redundant at first.</a:t>
            </a:r>
          </a:p>
          <a:p>
            <a:r>
              <a:rPr lang="en-US" dirty="0" smtClean="0"/>
              <a:t>+/- word problems:</a:t>
            </a:r>
          </a:p>
          <a:p>
            <a:pPr lvl="1"/>
            <a:r>
              <a:rPr lang="en-US" dirty="0" smtClean="0"/>
              <a:t>Two types of bar representation</a:t>
            </a:r>
          </a:p>
          <a:p>
            <a:pPr lvl="2"/>
            <a:r>
              <a:rPr lang="en-US" dirty="0" smtClean="0"/>
              <a:t>Side by side</a:t>
            </a:r>
          </a:p>
          <a:p>
            <a:pPr lvl="2"/>
            <a:r>
              <a:rPr lang="en-US" dirty="0" smtClean="0"/>
              <a:t>Aligned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Bars </a:t>
            </a:r>
            <a:r>
              <a:rPr lang="en-US" dirty="0"/>
              <a:t>W</a:t>
            </a:r>
            <a:r>
              <a:rPr lang="en-US" dirty="0" smtClean="0"/>
              <a:t>ith Word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76400"/>
            <a:ext cx="4194048" cy="442264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405" y="1435553"/>
            <a:ext cx="7638790" cy="464693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222</TotalTime>
  <Words>355</Words>
  <Application>Microsoft Office PowerPoint</Application>
  <PresentationFormat>On-screen Show (4:3)</PresentationFormat>
  <Paragraphs>97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Georgia</vt:lpstr>
      <vt:lpstr>Wingdings</vt:lpstr>
      <vt:lpstr>Wingdings 2</vt:lpstr>
      <vt:lpstr>Civic</vt:lpstr>
      <vt:lpstr>Singapore Math</vt:lpstr>
      <vt:lpstr>Early Grades</vt:lpstr>
      <vt:lpstr>Number Bonds</vt:lpstr>
      <vt:lpstr>Using number bonds to add up to 20</vt:lpstr>
      <vt:lpstr>Practicing Number Bonds up to 20</vt:lpstr>
      <vt:lpstr>Steps in problem solving</vt:lpstr>
      <vt:lpstr>Other Resources</vt:lpstr>
      <vt:lpstr>Visual Algebra</vt:lpstr>
      <vt:lpstr>Using Bars With Word Problems</vt:lpstr>
      <vt:lpstr>Using Bars With Word Problems</vt:lpstr>
      <vt:lpstr>Using Bars With Word Problems</vt:lpstr>
      <vt:lpstr>Steps in Using Bar Diagrams  – 1 – </vt:lpstr>
      <vt:lpstr>Steps in Using Bar Diagrams – 2 –  </vt:lpstr>
      <vt:lpstr>PowerPoint Presentation</vt:lpstr>
      <vt:lpstr>PowerPoint Presentation</vt:lpstr>
      <vt:lpstr>More Practice for Number Bonds</vt:lpstr>
      <vt:lpstr>Mental Steps For Addition and Subtraction</vt:lpstr>
      <vt:lpstr>Percentages</vt:lpstr>
      <vt:lpstr>Steps For Model Drawing</vt:lpstr>
      <vt:lpstr>Comparing Traditional and Singapore Approaches -- 1 –  </vt:lpstr>
      <vt:lpstr>Comparing Traditional and Singapore Approaches -- 2 –</vt:lpstr>
      <vt:lpstr>PowerPoint Presentation</vt:lpstr>
      <vt:lpstr>PowerPoint Presentation</vt:lpstr>
      <vt:lpstr>Online Resources</vt:lpstr>
      <vt:lpstr>About Singapore Math</vt:lpstr>
      <vt:lpstr>Number Bonds, Addition &amp; Subtraction</vt:lpstr>
      <vt:lpstr>Multiplication &amp; Division</vt:lpstr>
      <vt:lpstr>Problem Solving</vt:lpstr>
      <vt:lpstr>PowerPoint Presentation</vt:lpstr>
      <vt:lpstr>PowerPoint Presentation</vt:lpstr>
      <vt:lpstr> Primary School Leaving Exam (PSLE) Problems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Singapore Math</dc:title>
  <dc:creator>fawziamai</dc:creator>
  <cp:lastModifiedBy>fawziamai</cp:lastModifiedBy>
  <cp:revision>43</cp:revision>
  <dcterms:created xsi:type="dcterms:W3CDTF">2013-11-25T20:51:47Z</dcterms:created>
  <dcterms:modified xsi:type="dcterms:W3CDTF">2013-11-26T06:28:14Z</dcterms:modified>
</cp:coreProperties>
</file>