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60" r:id="rId5"/>
    <p:sldId id="261" r:id="rId6"/>
    <p:sldId id="259" r:id="rId7"/>
    <p:sldId id="278" r:id="rId8"/>
    <p:sldId id="279" r:id="rId9"/>
    <p:sldId id="271" r:id="rId10"/>
    <p:sldId id="274" r:id="rId11"/>
    <p:sldId id="272" r:id="rId12"/>
    <p:sldId id="273" r:id="rId13"/>
    <p:sldId id="275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45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C7865-6D5D-49A0-98E5-D5FADBA2BE73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4A204-3F24-428E-834B-A0545BEF2F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91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right</a:t>
            </a:r>
            <a:r>
              <a:rPr lang="en-US" baseline="0" dirty="0" smtClean="0"/>
              <a:t> thumb to push up (+1); use right index to push down (-1).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4A204-3F24-428E-834B-A0545BEF2F9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57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right</a:t>
            </a:r>
            <a:r>
              <a:rPr lang="en-US" baseline="0" dirty="0" smtClean="0"/>
              <a:t> thumb to push up (+2); use right index to push down (-2). Both beads together.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4A204-3F24-428E-834B-A0545BEF2F9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60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right</a:t>
            </a:r>
            <a:r>
              <a:rPr lang="en-US" baseline="0" dirty="0" smtClean="0"/>
              <a:t> thumb to push up (+3); use right index to push down (-3). All 3 beads together.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4A204-3F24-428E-834B-A0545BEF2F9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28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right</a:t>
            </a:r>
            <a:r>
              <a:rPr lang="en-US" baseline="0" dirty="0" smtClean="0"/>
              <a:t> thumb to push up (+4); use right index to push down (-4).  All 4 beads together.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4A204-3F24-428E-834B-A0545BEF2F9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42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right index to push the bead up and down.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4A204-3F24-428E-834B-A0545BEF2F9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53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Pinch to add 6; flick to minus 6. Use both index and thumb</a:t>
            </a:r>
            <a:r>
              <a:rPr lang="en-US" baseline="0" dirty="0" smtClean="0"/>
              <a:t> simultaneously.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4A204-3F24-428E-834B-A0545BEF2F9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99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Pinch to add 7; flick to minus 7. Use both index and thumb</a:t>
            </a:r>
            <a:r>
              <a:rPr lang="en-US" baseline="0" dirty="0" smtClean="0"/>
              <a:t> simultaneously to push all 7 beads together.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4A204-3F24-428E-834B-A0545BEF2F9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56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Pinch to add 8; flick to minus 8. Use both index and thumb</a:t>
            </a:r>
            <a:r>
              <a:rPr lang="en-US" baseline="0" dirty="0" smtClean="0"/>
              <a:t> simultaneously to push all 8 beads together.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4A204-3F24-428E-834B-A0545BEF2F9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19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Pinch to add 9; flick to minus 9. Use both index and thumb</a:t>
            </a:r>
            <a:r>
              <a:rPr lang="en-US" baseline="0" dirty="0" smtClean="0"/>
              <a:t> simultaneously to push all 7 beads together.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4A204-3F24-428E-834B-A0545BEF2F9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57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ECCAE62-1D22-4CD1-B4B5-F3828E683D09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ACEECE0-C80F-42DB-B52D-A58997784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CCAE62-1D22-4CD1-B4B5-F3828E683D09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CEECE0-C80F-42DB-B52D-A58997784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ECCAE62-1D22-4CD1-B4B5-F3828E683D09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ACEECE0-C80F-42DB-B52D-A58997784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CCAE62-1D22-4CD1-B4B5-F3828E683D09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CEECE0-C80F-42DB-B52D-A58997784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ECCAE62-1D22-4CD1-B4B5-F3828E683D09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ACEECE0-C80F-42DB-B52D-A58997784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CCAE62-1D22-4CD1-B4B5-F3828E683D09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CEECE0-C80F-42DB-B52D-A58997784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CCAE62-1D22-4CD1-B4B5-F3828E683D09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CEECE0-C80F-42DB-B52D-A58997784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CCAE62-1D22-4CD1-B4B5-F3828E683D09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CEECE0-C80F-42DB-B52D-A58997784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ECCAE62-1D22-4CD1-B4B5-F3828E683D09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CEECE0-C80F-42DB-B52D-A58997784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CCAE62-1D22-4CD1-B4B5-F3828E683D09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CEECE0-C80F-42DB-B52D-A58997784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CCAE62-1D22-4CD1-B4B5-F3828E683D09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CEECE0-C80F-42DB-B52D-A589977840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ECCAE62-1D22-4CD1-B4B5-F3828E683D09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ACEECE0-C80F-42DB-B52D-A58997784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Mental Abacus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1</a:t>
            </a:r>
          </a:p>
          <a:p>
            <a:endParaRPr lang="en-US" dirty="0"/>
          </a:p>
        </p:txBody>
      </p:sp>
      <p:pic>
        <p:nvPicPr>
          <p:cNvPr id="4" name="Picture 3" descr="TER logo, jpe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5181600"/>
            <a:ext cx="914400" cy="10382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reset abacus to neutral 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5486400" cy="4846320"/>
          </a:xfrm>
        </p:spPr>
        <p:txBody>
          <a:bodyPr/>
          <a:lstStyle/>
          <a:p>
            <a:r>
              <a:rPr lang="en-US" dirty="0" smtClean="0"/>
              <a:t>Run thumb and index fingers along either sides of the beam.</a:t>
            </a:r>
          </a:p>
          <a:p>
            <a:r>
              <a:rPr lang="en-US" dirty="0" smtClean="0"/>
              <a:t>Or: stand the abacus up,  to slide all lower beads down (through gravity). Lay abacus flat. Use nail of index </a:t>
            </a:r>
            <a:r>
              <a:rPr lang="en-US" dirty="0" smtClean="0"/>
              <a:t>(or head of pencil) to </a:t>
            </a:r>
            <a:r>
              <a:rPr lang="en-US" dirty="0" smtClean="0"/>
              <a:t>run along upper side of beam.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08153"/>
            <a:ext cx="7239000" cy="76725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Showing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728" y="5410628"/>
            <a:ext cx="773128" cy="7845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+4</a:t>
            </a:r>
            <a:endParaRPr lang="en-US" sz="3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3328"/>
          <a:stretch/>
        </p:blipFill>
        <p:spPr>
          <a:xfrm>
            <a:off x="457200" y="3210965"/>
            <a:ext cx="6908630" cy="1914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7085" y="5479735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-4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676650" y="5421757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+5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495279" y="5359952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-5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11943" y="1395411"/>
            <a:ext cx="10286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Lower beads: +</a:t>
            </a:r>
          </a:p>
          <a:p>
            <a:pPr algn="ctr"/>
            <a:r>
              <a:rPr lang="en-US" dirty="0" smtClean="0"/>
              <a:t>Push</a:t>
            </a:r>
          </a:p>
          <a:p>
            <a:pPr algn="ctr"/>
            <a:r>
              <a:rPr lang="en-US" dirty="0" smtClean="0"/>
              <a:t>up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26443" y="1499442"/>
            <a:ext cx="10286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Lower beads: </a:t>
            </a:r>
          </a:p>
          <a:p>
            <a:pPr algn="ctr"/>
            <a:r>
              <a:rPr lang="en-US" dirty="0" smtClean="0"/>
              <a:t>-</a:t>
            </a:r>
          </a:p>
          <a:p>
            <a:pPr algn="ctr"/>
            <a:r>
              <a:rPr lang="en-US" dirty="0" smtClean="0"/>
              <a:t>Push down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19501" y="1413632"/>
            <a:ext cx="10286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Upper beads: </a:t>
            </a:r>
          </a:p>
          <a:p>
            <a:pPr algn="ctr"/>
            <a:r>
              <a:rPr lang="en-US" dirty="0" smtClean="0"/>
              <a:t>+</a:t>
            </a:r>
          </a:p>
          <a:p>
            <a:pPr algn="ctr"/>
            <a:r>
              <a:rPr lang="en-US" dirty="0" smtClean="0"/>
              <a:t>Push down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12559" y="1458649"/>
            <a:ext cx="10286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Upper beads: </a:t>
            </a:r>
          </a:p>
          <a:p>
            <a:pPr algn="ctr"/>
            <a:r>
              <a:rPr lang="en-US" dirty="0" smtClean="0"/>
              <a:t>-</a:t>
            </a:r>
          </a:p>
          <a:p>
            <a:pPr algn="ctr"/>
            <a:r>
              <a:rPr lang="en-US" dirty="0" smtClean="0"/>
              <a:t>Push</a:t>
            </a:r>
          </a:p>
          <a:p>
            <a:pPr algn="ctr"/>
            <a:r>
              <a:rPr lang="en-US" dirty="0" smtClean="0"/>
              <a:t>up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961" y="2133600"/>
            <a:ext cx="3733800" cy="3495984"/>
          </a:xfrm>
        </p:spPr>
        <p:txBody>
          <a:bodyPr/>
          <a:lstStyle/>
          <a:p>
            <a:r>
              <a:rPr lang="en-US" dirty="0" smtClean="0"/>
              <a:t>Holding a pencil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Right hand</a:t>
            </a:r>
          </a:p>
          <a:p>
            <a:pPr lvl="1"/>
            <a:r>
              <a:rPr lang="en-US" dirty="0" smtClean="0"/>
              <a:t>Eraser faces left</a:t>
            </a:r>
          </a:p>
          <a:p>
            <a:r>
              <a:rPr lang="en-US" dirty="0" smtClean="0"/>
              <a:t>Use only index and thumb to push beads</a:t>
            </a:r>
          </a:p>
          <a:p>
            <a:r>
              <a:rPr lang="en-US" dirty="0" smtClean="0"/>
              <a:t>Easily shift pencil to writing position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3171" t="38311" r="25609" b="8442"/>
          <a:stretch/>
        </p:blipFill>
        <p:spPr>
          <a:xfrm>
            <a:off x="4648200" y="2173045"/>
            <a:ext cx="2667000" cy="341709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6553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Designate a Unit rod using the digit point.</a:t>
            </a:r>
            <a:endParaRPr lang="en-US" dirty="0"/>
          </a:p>
        </p:txBody>
      </p:sp>
      <p:pic>
        <p:nvPicPr>
          <p:cNvPr id="6" name="Content Placeholder 5" descr="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500"/>
          <a:stretch>
            <a:fillRect/>
          </a:stretch>
        </p:blipFill>
        <p:spPr>
          <a:xfrm rot="16200000">
            <a:off x="2806204" y="2299196"/>
            <a:ext cx="2891830" cy="4846638"/>
          </a:xfrm>
        </p:spPr>
      </p:pic>
      <p:sp>
        <p:nvSpPr>
          <p:cNvPr id="8" name="TextBox 7"/>
          <p:cNvSpPr txBox="1"/>
          <p:nvPr/>
        </p:nvSpPr>
        <p:spPr>
          <a:xfrm>
            <a:off x="3124200" y="20574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dot will indicate that this rod represents ones.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181600" y="2667000"/>
            <a:ext cx="914400" cy="1371600"/>
          </a:xfrm>
          <a:prstGeom prst="straightConnector1">
            <a:avLst/>
          </a:prstGeom>
          <a:ln w="317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Plus 1  --  minus 1</a:t>
            </a:r>
            <a:endParaRPr lang="en-US" dirty="0"/>
          </a:p>
        </p:txBody>
      </p:sp>
      <p:pic>
        <p:nvPicPr>
          <p:cNvPr id="4" name="Content Placeholder 3" descr="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10499"/>
          <a:stretch>
            <a:fillRect/>
          </a:stretch>
        </p:blipFill>
        <p:spPr>
          <a:xfrm>
            <a:off x="838200" y="2209800"/>
            <a:ext cx="6277337" cy="3745538"/>
          </a:xfrm>
        </p:spPr>
      </p:pic>
      <p:sp>
        <p:nvSpPr>
          <p:cNvPr id="8" name="TextBox 7"/>
          <p:cNvSpPr txBox="1"/>
          <p:nvPr/>
        </p:nvSpPr>
        <p:spPr>
          <a:xfrm>
            <a:off x="4876800" y="1600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plus 2  --  minus 2</a:t>
            </a:r>
            <a:endParaRPr lang="en-US" dirty="0"/>
          </a:p>
        </p:txBody>
      </p:sp>
      <p:pic>
        <p:nvPicPr>
          <p:cNvPr id="4" name="Content Placeholder 3" descr="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10499"/>
          <a:stretch>
            <a:fillRect/>
          </a:stretch>
        </p:blipFill>
        <p:spPr>
          <a:xfrm>
            <a:off x="457200" y="1620044"/>
            <a:ext cx="7239000" cy="4319339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plus 3  --  minus 3</a:t>
            </a:r>
            <a:endParaRPr lang="en-US" dirty="0"/>
          </a:p>
        </p:txBody>
      </p:sp>
      <p:pic>
        <p:nvPicPr>
          <p:cNvPr id="4" name="Content Placeholder 3" descr="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10499"/>
          <a:stretch>
            <a:fillRect/>
          </a:stretch>
        </p:blipFill>
        <p:spPr>
          <a:xfrm>
            <a:off x="457200" y="1620044"/>
            <a:ext cx="7239000" cy="4319339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plus 4  --  minus 4</a:t>
            </a:r>
            <a:endParaRPr lang="en-US" dirty="0"/>
          </a:p>
        </p:txBody>
      </p:sp>
      <p:pic>
        <p:nvPicPr>
          <p:cNvPr id="4" name="Content Placeholder 3" descr="4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10499"/>
          <a:stretch>
            <a:fillRect/>
          </a:stretch>
        </p:blipFill>
        <p:spPr>
          <a:xfrm>
            <a:off x="381000" y="1981200"/>
            <a:ext cx="7239000" cy="4319339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Plus 5  --  minus 5</a:t>
            </a:r>
            <a:endParaRPr lang="en-US" dirty="0"/>
          </a:p>
        </p:txBody>
      </p:sp>
      <p:pic>
        <p:nvPicPr>
          <p:cNvPr id="4" name="Content Placeholder 3" descr="5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10499"/>
          <a:stretch>
            <a:fillRect/>
          </a:stretch>
        </p:blipFill>
        <p:spPr>
          <a:xfrm>
            <a:off x="457200" y="1620044"/>
            <a:ext cx="7239000" cy="4319339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Plus 6 --  minus 6</a:t>
            </a:r>
            <a:endParaRPr lang="en-US" dirty="0"/>
          </a:p>
        </p:txBody>
      </p:sp>
      <p:pic>
        <p:nvPicPr>
          <p:cNvPr id="4" name="Content Placeholder 3" descr="6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10499"/>
          <a:stretch>
            <a:fillRect/>
          </a:stretch>
        </p:blipFill>
        <p:spPr>
          <a:xfrm>
            <a:off x="457200" y="1620044"/>
            <a:ext cx="7239000" cy="431933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Parts of the abacus</a:t>
            </a:r>
            <a:endParaRPr lang="en-US" dirty="0"/>
          </a:p>
        </p:txBody>
      </p:sp>
      <p:pic>
        <p:nvPicPr>
          <p:cNvPr id="4" name="Content Placeholder 4" descr="abacus part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6000" contrast="8000"/>
          </a:blip>
          <a:srcRect l="7875" t="31632" r="5625" b="13556"/>
          <a:stretch>
            <a:fillRect/>
          </a:stretch>
        </p:blipFill>
        <p:spPr>
          <a:xfrm>
            <a:off x="0" y="1752600"/>
            <a:ext cx="8153400" cy="4706149"/>
          </a:xfrm>
        </p:spPr>
      </p:pic>
      <p:cxnSp>
        <p:nvCxnSpPr>
          <p:cNvPr id="20" name="Straight Arrow Connector 19"/>
          <p:cNvCxnSpPr/>
          <p:nvPr/>
        </p:nvCxnSpPr>
        <p:spPr>
          <a:xfrm>
            <a:off x="990600" y="4572000"/>
            <a:ext cx="381000" cy="15240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447800" y="2362200"/>
            <a:ext cx="228600" cy="38100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276600" y="4724400"/>
            <a:ext cx="152400" cy="76200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6705600" y="4343400"/>
            <a:ext cx="609600" cy="22860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410200" y="2438400"/>
            <a:ext cx="1066800" cy="144780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6172200" y="3429000"/>
            <a:ext cx="1066800" cy="22860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752600" y="5257800"/>
            <a:ext cx="304800" cy="30480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743200" y="2590800"/>
            <a:ext cx="457200" cy="45720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114800" y="2590800"/>
            <a:ext cx="533400" cy="83820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990600" y="3124200"/>
            <a:ext cx="762000" cy="45720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990600" y="3657600"/>
            <a:ext cx="762000" cy="30480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plus 7  --  minus 7</a:t>
            </a:r>
            <a:endParaRPr lang="en-US" dirty="0"/>
          </a:p>
        </p:txBody>
      </p:sp>
      <p:pic>
        <p:nvPicPr>
          <p:cNvPr id="4" name="Content Placeholder 3" descr="7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10499"/>
          <a:stretch>
            <a:fillRect/>
          </a:stretch>
        </p:blipFill>
        <p:spPr>
          <a:xfrm>
            <a:off x="457200" y="1620044"/>
            <a:ext cx="7239000" cy="4319339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plus 8 --   minus 8</a:t>
            </a:r>
            <a:endParaRPr lang="en-US" dirty="0"/>
          </a:p>
        </p:txBody>
      </p:sp>
      <p:pic>
        <p:nvPicPr>
          <p:cNvPr id="4" name="Content Placeholder 3" descr="8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10499"/>
          <a:stretch>
            <a:fillRect/>
          </a:stretch>
        </p:blipFill>
        <p:spPr>
          <a:xfrm>
            <a:off x="457200" y="1620044"/>
            <a:ext cx="7239000" cy="4319339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plus 9  --  minus 9</a:t>
            </a:r>
            <a:endParaRPr lang="en-US" dirty="0"/>
          </a:p>
        </p:txBody>
      </p:sp>
      <p:pic>
        <p:nvPicPr>
          <p:cNvPr id="4" name="Content Placeholder 3" descr="9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10499"/>
          <a:stretch>
            <a:fillRect/>
          </a:stretch>
        </p:blipFill>
        <p:spPr>
          <a:xfrm>
            <a:off x="533400" y="1676400"/>
            <a:ext cx="7239000" cy="4319339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1905000"/>
            <a:ext cx="4953000" cy="2651760"/>
          </a:xfrm>
        </p:spPr>
        <p:txBody>
          <a:bodyPr/>
          <a:lstStyle/>
          <a:p>
            <a:r>
              <a:rPr lang="en-US" dirty="0" smtClean="0"/>
              <a:t>This is the end of </a:t>
            </a:r>
            <a:br>
              <a:rPr lang="en-US" dirty="0" smtClean="0"/>
            </a:br>
            <a:r>
              <a:rPr lang="en-US" dirty="0" smtClean="0"/>
              <a:t>Lesson 1.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Rods: represent place values</a:t>
            </a:r>
            <a:endParaRPr lang="en-US" dirty="0"/>
          </a:p>
        </p:txBody>
      </p:sp>
      <p:pic>
        <p:nvPicPr>
          <p:cNvPr id="4" name="Content Placeholder 3" descr="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500"/>
          <a:stretch>
            <a:fillRect/>
          </a:stretch>
        </p:blipFill>
        <p:spPr>
          <a:xfrm rot="16200000">
            <a:off x="2505784" y="2447216"/>
            <a:ext cx="2883069" cy="4846638"/>
          </a:xfrm>
        </p:spPr>
      </p:pic>
      <p:sp>
        <p:nvSpPr>
          <p:cNvPr id="8" name="TextBox 7"/>
          <p:cNvSpPr txBox="1"/>
          <p:nvPr/>
        </p:nvSpPr>
        <p:spPr>
          <a:xfrm rot="18816157">
            <a:off x="1548676" y="2127531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Hundred thousands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8971241">
            <a:off x="5660577" y="287935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Ones</a:t>
            </a:r>
          </a:p>
        </p:txBody>
      </p:sp>
      <p:sp>
        <p:nvSpPr>
          <p:cNvPr id="10" name="TextBox 9"/>
          <p:cNvSpPr txBox="1"/>
          <p:nvPr/>
        </p:nvSpPr>
        <p:spPr>
          <a:xfrm rot="18676712">
            <a:off x="4885932" y="281428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Tens</a:t>
            </a:r>
          </a:p>
        </p:txBody>
      </p:sp>
      <p:sp>
        <p:nvSpPr>
          <p:cNvPr id="11" name="TextBox 10"/>
          <p:cNvSpPr txBox="1"/>
          <p:nvPr/>
        </p:nvSpPr>
        <p:spPr>
          <a:xfrm rot="18732691">
            <a:off x="4115246" y="2628937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Hundreds</a:t>
            </a:r>
          </a:p>
        </p:txBody>
      </p:sp>
      <p:sp>
        <p:nvSpPr>
          <p:cNvPr id="12" name="TextBox 11"/>
          <p:cNvSpPr txBox="1"/>
          <p:nvPr/>
        </p:nvSpPr>
        <p:spPr>
          <a:xfrm rot="18645252">
            <a:off x="3330788" y="251279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Thousands</a:t>
            </a:r>
          </a:p>
        </p:txBody>
      </p:sp>
      <p:sp>
        <p:nvSpPr>
          <p:cNvPr id="16" name="TextBox 15"/>
          <p:cNvSpPr txBox="1"/>
          <p:nvPr/>
        </p:nvSpPr>
        <p:spPr>
          <a:xfrm rot="18758189">
            <a:off x="2434058" y="222908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Ten thousands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Lower Beads: represent units</a:t>
            </a:r>
            <a:endParaRPr lang="en-US" dirty="0"/>
          </a:p>
        </p:txBody>
      </p:sp>
      <p:pic>
        <p:nvPicPr>
          <p:cNvPr id="4" name="Content Placeholder 3" descr="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500"/>
          <a:stretch>
            <a:fillRect/>
          </a:stretch>
        </p:blipFill>
        <p:spPr>
          <a:xfrm rot="16200000">
            <a:off x="2630785" y="1440094"/>
            <a:ext cx="2891830" cy="4846638"/>
          </a:xfrm>
        </p:spPr>
      </p:pic>
      <p:sp>
        <p:nvSpPr>
          <p:cNvPr id="5" name="TextBox 4"/>
          <p:cNvSpPr txBox="1"/>
          <p:nvPr/>
        </p:nvSpPr>
        <p:spPr>
          <a:xfrm>
            <a:off x="6858000" y="3124200"/>
            <a:ext cx="457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</a:p>
          <a:p>
            <a:endParaRPr lang="en-US" dirty="0" smtClean="0"/>
          </a:p>
          <a:p>
            <a:r>
              <a:rPr lang="en-US" dirty="0" smtClean="0"/>
              <a:t>1</a:t>
            </a:r>
          </a:p>
          <a:p>
            <a:endParaRPr lang="en-US" dirty="0" smtClean="0"/>
          </a:p>
          <a:p>
            <a:r>
              <a:rPr lang="en-US" dirty="0" smtClean="0"/>
              <a:t>1</a:t>
            </a:r>
          </a:p>
          <a:p>
            <a:endParaRPr lang="en-US" dirty="0" smtClean="0"/>
          </a:p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5791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10   10   10   10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248400" y="3352800"/>
            <a:ext cx="685800" cy="381000"/>
          </a:xfrm>
          <a:prstGeom prst="straightConnector1">
            <a:avLst/>
          </a:prstGeom>
          <a:ln w="317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324600" y="3886200"/>
            <a:ext cx="533400" cy="304800"/>
          </a:xfrm>
          <a:prstGeom prst="straightConnector1">
            <a:avLst/>
          </a:prstGeom>
          <a:ln w="317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248401" y="4419600"/>
            <a:ext cx="609599" cy="124691"/>
          </a:xfrm>
          <a:prstGeom prst="straightConnector1">
            <a:avLst/>
          </a:prstGeom>
          <a:ln w="317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324600" y="4953000"/>
            <a:ext cx="533400" cy="0"/>
          </a:xfrm>
          <a:prstGeom prst="straightConnector1">
            <a:avLst/>
          </a:prstGeom>
          <a:ln w="317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5334000" y="5029200"/>
            <a:ext cx="228600" cy="685800"/>
          </a:xfrm>
          <a:prstGeom prst="straightConnector1">
            <a:avLst/>
          </a:prstGeom>
          <a:ln w="317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5105400" y="4724400"/>
            <a:ext cx="76200" cy="990600"/>
          </a:xfrm>
          <a:prstGeom prst="straightConnector1">
            <a:avLst/>
          </a:prstGeom>
          <a:ln w="317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648200" y="4343400"/>
            <a:ext cx="304800" cy="1371600"/>
          </a:xfrm>
          <a:prstGeom prst="straightConnector1">
            <a:avLst/>
          </a:prstGeom>
          <a:ln w="317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267200" y="3962400"/>
            <a:ext cx="685800" cy="1828800"/>
          </a:xfrm>
          <a:prstGeom prst="straightConnector1">
            <a:avLst/>
          </a:prstGeom>
          <a:ln w="317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33400" y="3352800"/>
            <a:ext cx="60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</a:t>
            </a:r>
          </a:p>
          <a:p>
            <a:endParaRPr lang="en-US" dirty="0" smtClean="0"/>
          </a:p>
          <a:p>
            <a:r>
              <a:rPr lang="en-US" dirty="0" smtClean="0"/>
              <a:t>100</a:t>
            </a:r>
          </a:p>
          <a:p>
            <a:endParaRPr lang="en-US" dirty="0" smtClean="0"/>
          </a:p>
          <a:p>
            <a:r>
              <a:rPr lang="en-US" dirty="0" smtClean="0"/>
              <a:t>100</a:t>
            </a:r>
          </a:p>
          <a:p>
            <a:endParaRPr lang="en-US" dirty="0" smtClean="0"/>
          </a:p>
          <a:p>
            <a:r>
              <a:rPr lang="en-US" dirty="0" smtClean="0"/>
              <a:t>100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1066800" y="5029200"/>
            <a:ext cx="3124200" cy="76200"/>
          </a:xfrm>
          <a:prstGeom prst="straightConnector1">
            <a:avLst/>
          </a:prstGeom>
          <a:ln w="317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143000" y="4648200"/>
            <a:ext cx="2971800" cy="0"/>
          </a:xfrm>
          <a:prstGeom prst="straightConnector1">
            <a:avLst/>
          </a:prstGeom>
          <a:ln w="317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143000" y="4114800"/>
            <a:ext cx="2971800" cy="152400"/>
          </a:xfrm>
          <a:prstGeom prst="straightConnector1">
            <a:avLst/>
          </a:prstGeom>
          <a:ln w="317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143000" y="3505200"/>
            <a:ext cx="3048000" cy="304800"/>
          </a:xfrm>
          <a:prstGeom prst="straightConnector1">
            <a:avLst/>
          </a:prstGeom>
          <a:ln w="317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Upper beads: represent 5 units</a:t>
            </a:r>
            <a:endParaRPr lang="en-US" dirty="0"/>
          </a:p>
        </p:txBody>
      </p:sp>
      <p:pic>
        <p:nvPicPr>
          <p:cNvPr id="4" name="Content Placeholder 3" descr="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500"/>
          <a:stretch>
            <a:fillRect/>
          </a:stretch>
        </p:blipFill>
        <p:spPr>
          <a:xfrm rot="16200000">
            <a:off x="2425204" y="2070596"/>
            <a:ext cx="2891830" cy="4846638"/>
          </a:xfrm>
        </p:spPr>
      </p:pic>
      <p:sp>
        <p:nvSpPr>
          <p:cNvPr id="5" name="TextBox 4"/>
          <p:cNvSpPr txBox="1"/>
          <p:nvPr/>
        </p:nvSpPr>
        <p:spPr>
          <a:xfrm>
            <a:off x="3048000" y="20574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5000       500          50           5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029200" y="2438400"/>
            <a:ext cx="228600" cy="685800"/>
          </a:xfrm>
          <a:prstGeom prst="straightConnector1">
            <a:avLst/>
          </a:prstGeom>
          <a:ln w="317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267200" y="2362200"/>
            <a:ext cx="0" cy="762000"/>
          </a:xfrm>
          <a:prstGeom prst="straightConnector1">
            <a:avLst/>
          </a:prstGeom>
          <a:ln w="317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352800" y="2438400"/>
            <a:ext cx="76200" cy="685800"/>
          </a:xfrm>
          <a:prstGeom prst="straightConnector1">
            <a:avLst/>
          </a:prstGeom>
          <a:ln w="317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791200" y="2438400"/>
            <a:ext cx="304800" cy="838200"/>
          </a:xfrm>
          <a:prstGeom prst="straightConnector1">
            <a:avLst/>
          </a:prstGeom>
          <a:ln w="317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Two-hand method: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4572000" cy="4846320"/>
          </a:xfrm>
        </p:spPr>
        <p:txBody>
          <a:bodyPr/>
          <a:lstStyle/>
          <a:p>
            <a:pPr>
              <a:buNone/>
            </a:pPr>
            <a:r>
              <a:rPr lang="en-US" b="1" i="1" u="sng" dirty="0" smtClean="0"/>
              <a:t>General rules:</a:t>
            </a:r>
          </a:p>
          <a:p>
            <a:r>
              <a:rPr lang="en-US" dirty="0" smtClean="0"/>
              <a:t>Use right </a:t>
            </a:r>
            <a:r>
              <a:rPr lang="en-US" dirty="0" smtClean="0"/>
              <a:t>fingers for unit rod</a:t>
            </a:r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 smtClean="0"/>
              <a:t>left fingers for tens rod</a:t>
            </a:r>
            <a:endParaRPr lang="en-US" dirty="0"/>
          </a:p>
        </p:txBody>
      </p:sp>
      <p:pic>
        <p:nvPicPr>
          <p:cNvPr id="2050" name="Picture 2" descr="http://www.mindabacus.com/pictures/shuangsh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962400"/>
            <a:ext cx="2590800" cy="211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beads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599" y="1828800"/>
            <a:ext cx="2576400" cy="20611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790" y="4038600"/>
            <a:ext cx="2713625" cy="21298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2053441"/>
            <a:ext cx="3505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Use </a:t>
            </a:r>
            <a:r>
              <a:rPr lang="en-US" sz="2800" dirty="0"/>
              <a:t>right (</a:t>
            </a:r>
            <a:r>
              <a:rPr lang="en-US" sz="2800" dirty="0" err="1"/>
              <a:t>Rt</a:t>
            </a:r>
            <a:r>
              <a:rPr lang="en-US" sz="2800" dirty="0"/>
              <a:t>) thumb (T) to push up lower </a:t>
            </a:r>
            <a:r>
              <a:rPr lang="en-US" sz="2800" dirty="0" smtClean="0"/>
              <a:t>beads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Use right (</a:t>
            </a:r>
            <a:r>
              <a:rPr lang="en-US" sz="2800" dirty="0" err="1"/>
              <a:t>Rt</a:t>
            </a:r>
            <a:r>
              <a:rPr lang="en-US" sz="2800" dirty="0"/>
              <a:t>) index to:</a:t>
            </a:r>
          </a:p>
          <a:p>
            <a:pPr lvl="1"/>
            <a:r>
              <a:rPr lang="en-US" sz="2800" dirty="0"/>
              <a:t>Push down lower beads</a:t>
            </a:r>
          </a:p>
        </p:txBody>
      </p:sp>
    </p:spTree>
    <p:extLst>
      <p:ext uri="{BB962C8B-B14F-4D97-AF65-F5344CB8AC3E}">
        <p14:creationId xmlns:p14="http://schemas.microsoft.com/office/powerpoint/2010/main" val="2631417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beads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828800"/>
            <a:ext cx="2718364" cy="213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399" y="3962400"/>
            <a:ext cx="2880925" cy="2209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62200"/>
            <a:ext cx="3124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Use right (</a:t>
            </a:r>
            <a:r>
              <a:rPr lang="en-US" sz="2400" dirty="0" err="1"/>
              <a:t>Rt</a:t>
            </a:r>
            <a:r>
              <a:rPr lang="en-US" sz="2400" dirty="0"/>
              <a:t>) index </a:t>
            </a:r>
            <a:r>
              <a:rPr lang="en-US" sz="2400" dirty="0" smtClean="0"/>
              <a:t>to push </a:t>
            </a:r>
            <a:r>
              <a:rPr lang="en-US" sz="2400" i="1" u="sng" dirty="0" smtClean="0"/>
              <a:t>down</a:t>
            </a:r>
            <a:r>
              <a:rPr lang="en-US" sz="2400" dirty="0" smtClean="0"/>
              <a:t> </a:t>
            </a:r>
            <a:r>
              <a:rPr lang="en-US" sz="2400" dirty="0"/>
              <a:t>upper </a:t>
            </a:r>
            <a:r>
              <a:rPr lang="en-US" sz="2400" dirty="0" smtClean="0"/>
              <a:t>beads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Use right (</a:t>
            </a:r>
            <a:r>
              <a:rPr lang="en-US" sz="2400" dirty="0" err="1"/>
              <a:t>Rt</a:t>
            </a:r>
            <a:r>
              <a:rPr lang="en-US" sz="2400" dirty="0"/>
              <a:t>) index to p</a:t>
            </a:r>
            <a:r>
              <a:rPr lang="en-US" sz="2400" dirty="0" smtClean="0"/>
              <a:t>ush </a:t>
            </a:r>
            <a:r>
              <a:rPr lang="en-US" sz="2400" i="1" u="sng" dirty="0" smtClean="0"/>
              <a:t>up</a:t>
            </a:r>
            <a:r>
              <a:rPr lang="en-US" sz="2400" dirty="0" smtClean="0"/>
              <a:t> </a:t>
            </a:r>
            <a:r>
              <a:rPr lang="en-US" sz="2400" dirty="0"/>
              <a:t>upper </a:t>
            </a:r>
            <a:r>
              <a:rPr lang="en-US" sz="2400" dirty="0" smtClean="0"/>
              <a:t>beads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5349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Neutral position (0)</a:t>
            </a:r>
            <a:endParaRPr lang="en-US" dirty="0"/>
          </a:p>
        </p:txBody>
      </p:sp>
      <p:pic>
        <p:nvPicPr>
          <p:cNvPr id="4" name="Content Placeholder 3" descr="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500"/>
          <a:stretch>
            <a:fillRect/>
          </a:stretch>
        </p:blipFill>
        <p:spPr>
          <a:xfrm rot="16200000">
            <a:off x="1587004" y="1918196"/>
            <a:ext cx="2891830" cy="4846638"/>
          </a:xfrm>
        </p:spPr>
      </p:pic>
      <p:sp>
        <p:nvSpPr>
          <p:cNvPr id="6" name="TextBox 5"/>
          <p:cNvSpPr txBox="1"/>
          <p:nvPr/>
        </p:nvSpPr>
        <p:spPr>
          <a:xfrm>
            <a:off x="5867400" y="23622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Upper beads aligned along upper frame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45720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Lower beads aligned along lower frame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Custom 2">
      <a:dk1>
        <a:srgbClr val="00449E"/>
      </a:dk1>
      <a:lt1>
        <a:sysClr val="window" lastClr="FFFFFF"/>
      </a:lt1>
      <a:dk2>
        <a:srgbClr val="003195"/>
      </a:dk2>
      <a:lt2>
        <a:srgbClr val="FFFFFF"/>
      </a:lt2>
      <a:accent1>
        <a:srgbClr val="CC0000"/>
      </a:accent1>
      <a:accent2>
        <a:srgbClr val="FF3300"/>
      </a:accent2>
      <a:accent3>
        <a:srgbClr val="00194F"/>
      </a:accent3>
      <a:accent4>
        <a:srgbClr val="2B86F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394</TotalTime>
  <Words>513</Words>
  <Application>Microsoft Office PowerPoint</Application>
  <PresentationFormat>On-screen Show (4:3)</PresentationFormat>
  <Paragraphs>103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Trebuchet MS</vt:lpstr>
      <vt:lpstr>Wingdings</vt:lpstr>
      <vt:lpstr>Wingdings 2</vt:lpstr>
      <vt:lpstr>Opulent</vt:lpstr>
      <vt:lpstr>Mental Abacus</vt:lpstr>
      <vt:lpstr>Parts of the abacus</vt:lpstr>
      <vt:lpstr>Rods: represent place values</vt:lpstr>
      <vt:lpstr>Lower Beads: represent units</vt:lpstr>
      <vt:lpstr>Upper beads: represent 5 units</vt:lpstr>
      <vt:lpstr>Two-hand method:</vt:lpstr>
      <vt:lpstr>Lower beads</vt:lpstr>
      <vt:lpstr>Upper beads</vt:lpstr>
      <vt:lpstr>Neutral position (0)</vt:lpstr>
      <vt:lpstr>How to reset abacus to neutral position</vt:lpstr>
      <vt:lpstr>Showing numbers</vt:lpstr>
      <vt:lpstr>Hand position</vt:lpstr>
      <vt:lpstr>Designate a Unit rod using the digit point.</vt:lpstr>
      <vt:lpstr>Plus 1  --  minus 1</vt:lpstr>
      <vt:lpstr>plus 2  --  minus 2</vt:lpstr>
      <vt:lpstr>plus 3  --  minus 3</vt:lpstr>
      <vt:lpstr>plus 4  --  minus 4</vt:lpstr>
      <vt:lpstr>Plus 5  --  minus 5</vt:lpstr>
      <vt:lpstr>Plus 6 --  minus 6</vt:lpstr>
      <vt:lpstr>plus 7  --  minus 7</vt:lpstr>
      <vt:lpstr>plus 8 --   minus 8</vt:lpstr>
      <vt:lpstr>plus 9  --  minus 9</vt:lpstr>
      <vt:lpstr>This is the end of  Lesson 1.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Abacus</dc:title>
  <dc:creator>fawziamai</dc:creator>
  <cp:lastModifiedBy>fawziamai</cp:lastModifiedBy>
  <cp:revision>27</cp:revision>
  <dcterms:created xsi:type="dcterms:W3CDTF">2013-05-18T21:33:07Z</dcterms:created>
  <dcterms:modified xsi:type="dcterms:W3CDTF">2013-11-23T02:54:53Z</dcterms:modified>
</cp:coreProperties>
</file>