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63" r:id="rId5"/>
    <p:sldId id="259" r:id="rId6"/>
    <p:sldId id="260" r:id="rId7"/>
    <p:sldId id="261" r:id="rId8"/>
    <p:sldId id="266" r:id="rId9"/>
    <p:sldId id="262" r:id="rId10"/>
    <p:sldId id="264" r:id="rId11"/>
    <p:sldId id="265" r:id="rId12"/>
    <p:sldId id="269" r:id="rId13"/>
    <p:sldId id="267"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5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9/7/2013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9/7/2013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9/7/2013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9/7/2013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10.jpeg"/></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image" Target="../media/image15.jpeg"/><Relationship Id="rId4" Type="http://schemas.openxmlformats.org/officeDocument/2006/relationships/image" Target="../media/image14.jpeg"/></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 Id="rId4" Type="http://schemas.openxmlformats.org/officeDocument/2006/relationships/image" Target="../media/image20.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TER ESL Courses</a:t>
            </a:r>
            <a:endParaRPr lang="en-US" dirty="0"/>
          </a:p>
        </p:txBody>
      </p:sp>
      <p:sp>
        <p:nvSpPr>
          <p:cNvPr id="3" name="Subtitle 2"/>
          <p:cNvSpPr>
            <a:spLocks noGrp="1"/>
          </p:cNvSpPr>
          <p:nvPr>
            <p:ph type="subTitle" idx="1"/>
          </p:nvPr>
        </p:nvSpPr>
        <p:spPr/>
        <p:txBody>
          <a:bodyPr/>
          <a:lstStyle/>
          <a:p>
            <a:r>
              <a:rPr lang="en-US" dirty="0" smtClean="0"/>
              <a:t>Dr. Fawzia Mai Tung</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Spalding Method?</a:t>
            </a:r>
            <a:endParaRPr lang="en-US" dirty="0"/>
          </a:p>
        </p:txBody>
      </p:sp>
      <p:sp>
        <p:nvSpPr>
          <p:cNvPr id="3" name="Content Placeholder 2"/>
          <p:cNvSpPr>
            <a:spLocks noGrp="1"/>
          </p:cNvSpPr>
          <p:nvPr>
            <p:ph idx="1"/>
          </p:nvPr>
        </p:nvSpPr>
        <p:spPr>
          <a:xfrm>
            <a:off x="457200" y="1935480"/>
            <a:ext cx="4191000" cy="1036320"/>
          </a:xfrm>
        </p:spPr>
        <p:txBody>
          <a:bodyPr/>
          <a:lstStyle/>
          <a:p>
            <a:r>
              <a:rPr lang="en-US" dirty="0" smtClean="0"/>
              <a:t>See separate presentation</a:t>
            </a:r>
            <a:endParaRPr lang="en-US" dirty="0"/>
          </a:p>
        </p:txBody>
      </p:sp>
      <p:sp>
        <p:nvSpPr>
          <p:cNvPr id="5122" name="AutoShape 2" descr="data:image/jpeg;base64,/9j/4AAQSkZJRgABAQAAAQABAAD/2wCEAAkGBxQSEhUUEBQWFhQVFBcVGBYWGBUdGhUaFhQWGBUZFxcYHSggHxslHBQUITEtJSkrLi4uFx8zODMsNygtLisBCgoKDg0OGxAQGywkHyUtLSw0LzAsLCwsNCwsLCwsLCwvLCwsLywsLywsLCwvNCwsLCwsLCwsLCwsLCwsLCwsLP/AABEIAMwAzAMBIgACEQEDEQH/xAAcAAEAAQUBAQAAAAAAAAAAAAAABgEDBAUHAgj/xABAEAABAwIDBQUDCQgBBQAAAAABAAIDBBESITEFBkFRYQcTInGBQpHRFCMyQ1KhscHhM1NicoKSovDCFSRjk+L/xAAaAQEAAwEBAQAAAAAAAAAAAAAAAQIEAwUG/8QALxEAAgIBAgMGBQQDAAAAAAAAAAECAxEEIRIxQQUiUWGR8BMUMnGBobHB0RUjUv/aAAwDAQACEQMRAD8A7iiIgCIiAIiIChUP7TKuSCmZPA4tfFM0jkQbghw4gqYFRrtHgx7Nqf4WY/7HBx+4FDrRj4kc+J63N3rjr47izZWjxx3zHUc2qRr5j2TtOSmlbLC6z2m/QjiD0K79ujvNHXQh7MnjJ7Cc2n8weBUJmvW6N0vijy/Y3yxdo18cEZkmeGMbmST/ALmtTvXvXDQsvIcUhHgjB8TvgOq5F8vqNsVsUcp8Ln/Qb9FjBm424mwOZTJyo0krE5vaK6nbNhbS+UxCYNLWOJwX+kW6BxHC+tuVlslap4gxrWtyDQAPIK6pMssZ2CIiEBERAEREAREQBERAEREAREQBERAEReAUB6K1+8FL3tNPH+8hkZ/cwj81Ht5u0GGjcWGOR8g4YS0f3OGnldc82p2h1tU7BG5sDXeEBpA15yO/RRlGyjR2zxJbI13Z5QR1NW2KZt2SRvHUeG4I5Fbar3ardm1jPkeJ+M4WPaLhwOrZBoLdeV1Iez3cWSGZlVLKw2BsyPxXuLZvvZdKmla0Xe4NHMkAe8qEjXqdbi3EN1jGDi+92zfkcWOrf31dUXFzmIm+1hHPQDzUh7HNg4YnVbx4pLsZf7ANifUj7lq+0/Y4mlNTFUxyeEDusbLtAHsZ58TzWXuH2hsa1lPVhrA0BjJG5NsMgHDh56eSdS0+Oel7m+ef9HVFVeI5A4AtIIOYI0K9Kx4xVERAEREAREQBERAEREAREQBERAUul0K53vVvbV7OqcL2Nmgl8UZsWuGfiZiGRIuOHEIdKqpWPhjzJnvBtdlJTyTSaMabD7TvZaOpNlF+yjaz6mCd0pu/5Q5x6Y2tsB0Fiort3as22aiGmhjfFG3xyB4IsfacegGQ5krZdl8rKSetp5XtbheLF7gL4S4DXpZR1Nny6jRLP1bP8HR6/Z8UzS2ZjXgi1nAFc+3h7KY33dRvMZ/dvzb6HUfep9/1eD99F/7GfFXqerZJcxva8DXC4G3nZTjJmrutq3i8HB4Kes2ZUxCUviYZG3Id829uIYs9NL65rK323mk2lUNgp7mIODWNH1jjliP5ctVMe2envSxv+zKB/cCFXsw3O7hoqZ2/PPHgafq2n/kfuCrjoemtRW61fNd7kYNN2QRljS+oeH2GIBrMIPEDK9lV/Y+zhVO9Y2n8wuoBFOEYPnr/APoiW6u61RQkNFX3kPGN8Zy/kdj8P4dFLQiKTNObm8sqiIhUIiIAiIgCIiAIiIAiIgCIiAKLdo2y456KXvCGmNpka48C0aeunqpSVod6N3hXNbHJK9kQN3NZa7zwu43yQ6Uy4Zp5wRjdjfemhpYvlczO/wAIacAxENv4cRaMja1xdaXfmeB1QxtJRxTyVQD2zE4g8k2Ia0EAkWGpsLhTnZ241DD9GBrja13kuP3qE74blvo3sqqLE6KJ4lMWZMeFwcS0cW5ZqHnBvqnS7W1lffkX92+yu5Ele7jfuY7AeTncujbea6XQ0UcLAyFgYwaNaLBeqKcSRte3R7Q4eRF1fUmK66dku8zD2ls2OcNbKLhr2yAcLtNxfpdZdrKqjHaDvF8ipXFpHeyeCMdTq63QZ+5CkIym1BEma6+i9KNdndUZNnwOcbnCQSdfC9wz9ykqETjwycX0CIiFQiIgCIiAIiIAiIgCIiAIiIAiIgC8lelCe0n5RCxlVSSOYYzhkAza5hOrmnI2P3EoXrhxy4S7v9vSKQQxsPzssjL/AMMYe3GfXMe9S8hcjr92KqphnrKjDLMRH3DYbkFoLSS1vUE5eak57RIo3NikgqBKQPBg8RPQXvqoNM6FwpV7tcyZwxhoDWgADQDQLSbd3pho5GsqcTWvF2yWu3LUEjQhbahqTIwPcx0ZPsvtiHnYmy1G+uwRW0r48sYGKM8njT0Oh81JnrUeNKfIzqHblPM0uhmjeALnC4Gw6jguI76bXftGrkdEC6OFjsIGgYwXe8+dvwVndPYIqpXwGV0E4BwgjI2ye11iDddP3Z3JFJSTMeQ+aZj2ucBlYghrW/7qVXdnpqNWkm3nL6f2U7IZ8Wz2j7Mkg97rj8VN1x/c6urtnQvjNBK8OdjufDbIA8OizJO1xzSWmlAINrd5x/tU5M92mnZZKUN19zqiqopuzvBV1dnOpBDEfbe83P8AKzDc+tgpUpMU4uLwyqIiFQiIgCIiAIiIAiIgCIiAIiIAtJvfDLJSyR07A+SUGPxEBrQ7IuN+QW7VLIWjLhaZz6m2LtOngymjeGMwCmY0NDm2sQ2TUP5HmrnZRQQ/J3SGO1SJHMlc+5fcHK+LTIhTxx5rHp6aNrnPYADJYuI9q2hPWxQ7S1DlFprn4F6R4aCXGwAuSeAGqt0lS2VjZGG7XDEDzB0Kgna1vJ3MPyaM/OTDxW1bHof7sx71tdzw6o2VE1rzG50RZjFiW5lpIvxtomQ6GqlY+rOdbe2vTM2u6oYHYInAnuyPnJW5G3JvA87HmpFR9rAdIDJTlsF7F7SSR91lIdldnNDCQTGZXc5XF3+P0fuupDUbJhfGYnRMMbhYtsLKMGmzUUSSXC3hYycg3krJa6vbTsqv+3mI7sjJgBaTYhtrm4Lc+NlP92+z+lpbOLe9kHtv0Hk3QLn+9m5cuz5RUUoc+Fjg8EZujLTezunVdk2ZWNmhjlZm2RjXg+YuiJ1VuK4/CfdMkBelQKqk80IiIAiIgCIiAIiIAiIgCIiAIiIAiIgPLhcLjW3I6vZ9eIqWcxxznFFjN48zbAcQIGeX9QXZiuZ9s1XDghjcLyl+JpGrW3Ad7+HkoZs0Uv8AZw4zkx9jbnVNRNUVO02Wfgc1jbtIcSwgOGEkBoGnXyVzcjedtDRiGqhqA5jnkkREtsXEjM2V2h38qWsaRRSmnjaA+Q3xWAHizGZ4rSskdtevdC6rf3BbjY0C3hyu2w4i+puhqcZzyrfpXh0wS+n7TqSRwZGydzjkGtjuT5AFTCkmL2hxY5l88L8OIeYaSFq9392KajFoIwHcXnN5/qP4BblSeda689zOPMo9txYi4PArEhEUEZDMLWR4nFoOTb3cfIZk+qyWzAktBBLbXHK4uLrn/aFRwtqoJJHvAmDo5WRl4c9gaSDhbe9tOt0IqjxS4WSbc3bnyyB0p/fSNH8oecH+OFb5c02XUTOqJIdkyNbGSJpO9YPm8QDS1rfpXuzQ2XRKNj2sAkfjdxdYC/oELX1qL29DIREQ4hERAEREAREQBERAEREAREQBERAFgO2RCZTMYmGUgDGRd1hoAToPJZ6ISm1yPBYLWtlyUA2puYaasiraEZNkBlhH2XZSFg/lJNuei6CiF4WyhnHU8k5KPHfWjwSO70B0QdijddrwW6jCcyb5ZKRLle93yWDagL2d62WLFNC1mN2Ifs3NHBx456DqFDeC9FcZtp5Nr2Z7Rlmmq3zgh0jmSgHg1zbM9LAKdmBpdiLRiAtewv71yza1cyqqY2UTHQ1Mze7f3j5IzGI2ktBjabHw3IU23d3a+TgOlnlmk5ve7CPJl7e+6I6aiCXe5Z6Gb/0qFtUJ22bM9hY631oFjmOJbYZ8rraqA1nyhlT3nzrnMmMUL5GgQhstgQ7D4tTqR7IzzU074xsBmcLgZkCwJ6DNJSUVlnCcXtvkyrry6QDUgLQT7UkkOGIWHPj6ngsGTD7bi89NPeV5dvacV9Cz5nWOmb5koNaz7bferjJmnQgqJNF/ox39XJ3ZGgI8iuK7Vn1iX+VXiTC6qo1S7XezJ/iHXVbukrWSfROfLj7lv0+tqu2Tw/BnCymUOZkqqoEWw5FUREAREQBERAERUugKqiLHrKtsYu4+Q4lUnOMVlslJt4Ree8AXOQWpqtuNGTBfrwWqrq90pzybwH+6qzHCTno3mf8AcyvC1Hak5vhp9TdXpUlmZkTbVld7VugyWLDEcRc0HE43LgMyeZPFX2WvaNuI83fDQeqq9325Cejfjp7lhcrJbykzQnGO0UavaexTK9kubZonBzJL5ixvY31C38W05m/SAcPL4LEazlGfNxP6JYcmD+v9V1jbZHlJlZtS2kjas22wjxtIPLULWTVBmf43BrfwHxVp8d/0cCrDmkaqmo1l0koz5CumC3jzMp0hf83ELN+89XFU8LcmjG7nwHkOKtx1Ba0tFhi1PHyurjZgxvgzedXfZ6BclOMt87/t9izi1t7/ACVlB+tcf5Rr7tAvDLH6Ed/O59/Beo4LDHJodBxcfgqYnyZNyaOAyA8/1U7++ZGPfQq5nPAPU/kVbw2N2uAPQlVIY3m49Mh8SqtJP0WD3H8SVV7vzLZ9DPo9tOblILjmNVuqara8eE3UVdHzDR/UPivDcTTcG3UH4LbT2jbVtPdHCemhP6dmTRFH6PbZGUguOY19Qt5BO14u0ghe3Rq6rl3WYrKpQ5l1FRLrUcyqIiALyV6WNX27t5IuA0mw42Ch5xsDBr9sBuTPEefALQzzOebuNysKlqw/oeXwWfA4C5OZH0Rwv1XyuttvnZwW7eR6tMIRjxQ3PTYg0XfqdG8+p6L0/wC1J6NH+5BVPh8T83nMA/iVQ+HN/iecwDw5E9ei5KKROWypuRdxwM4Aan4+qrHe12ANH2nfE/kvL8vFJm77PL+b4Kj2k5yG3IcfQaAKchIOe2/tPPrb04r1hd9ljfO35o0uI8FmN58/XVeBg4AvPuHxTPj7/kHou5vZ/b/8rw4A8WHyuPxV3xcmM9Bf781QynjIPQE/kjw+YWU9jFc22qosh1j7TT/SR+AVlzLfoss68bo7xeeZda/G4d4420vyAXuabF4IxZvBo49T1WKvcU5Z4gbZa8laFjfdfX1Kyh18PQvvY2PI+J/EcG/ErTbU3hjjJa5xe4ewzh58B6rS7b2255LIiQ3i4EhzudjqB960sTL2a0ZnQAa+5fR6PsWVi4re7Hw6nm3a+FbxHdm4m3llP0GsaOt3H8gsR22qg/W28mt+C2+y9yamWxcBE3+PX0aFJqPs+gb+1e956WaPuzXrR0Oiq24c/qY3qtVZ1wQNm2px9YT5hvwWz2bvW+M3eMXVpsfh71O49zqMfU383P8Airh3Soz9Q33u+Kn4el6QI4tQ+cjYbJq++iZJYjG29nWv62WWrdPCGNa1os1oAA5ACw1V1U+xdBERCQrVREHNLTo4EH1V1UQHNtsbKfTvsc2k3a7n+quUNbiydrwPPp5qfVdI2RpbILg/7cdVAdubFdTuv9KM6O5dCqajTV6uHDLaXRkV2zoeVyNnFNYlxF3cCeHVXC7BnrI7/G/5rSUldwf7/ittBNhzGZtkeXVfL30W6aXBZ6nqwnC1cUfQuHwa5vP+P6qjmhub83H2eXV3wVWkMGLV5zH8N+J6qmEMzdm45gcv5vguPv35l/fvyKlt/FIbDgOJ8hwC8OqDo0YR01PmVbkeSbnVW5HhoJcbAC5J4ALi7G3iJ1UPEpPM1gLnkBoFyToFCdr77Oc4spG9MZFyerW8vNY23tovrHWaS2nacubyPaI/BWaeBrBZot+J819H2b2K5JTtM+o19Wn2W8v0MWSprZc3yvH9dh7mqsTakaVDh5Pes1Z9DsaebOKJzhztYe8r3f8AH6eK3R5su2NRL6Ul+CxRbWq49ZWyDk9v5jNZ+0tuGVgaBh+1Y5HoDyV87nVdr91/k34rebq7mh7Xuq2OBvha29rc3feuXyWjhJWKKyjjPV6m1cLIrsXZElVJgiHVzjo0cyup7C3chpQMDQ59s3nU+XIeSu7A2KyljwMzJJJcdXcr+i2qvbc5vC5FKqVHd8ylkVUXA7hERAEREAREQBERAFZqYGvaWvF2kWIKvKiA57t7YboDcZxnQ8uhWHR1uHJ2n4LpcsYcCHC4IsQeKgu8WwjCS+POM/4X4HorzhXqIfDsRzTlVLigXoJQLOFjy5X5o43zPFaOmqSw9OIWykr42txOcAPv9y+W1vZl1MuGO8XyPWo1ddiy9mZLjYXOiiO8G1O++bZ+zGv/AJLf8fxXna22HS+FvhZy5+a1a9nsvsX4eLbufgYNX2k33KvULN2VsuSofgibc8Twb1JW73a3OkqLPlvHFr/E/wAhwHVdK2ds+OBgZE0NaOXHqTzXu23qO0Tzq6XJ5kR/YW5UMNnS/OydR4QejfipS1o4KqqsMpOTyzZGKitgqWVUVSwREQBERAEREAREQBERAEVFVAEREAXh8YIIOYORB4g6r2qICDbw7vGK8kWcepHFn6KEVjzI/CwF1sgBmSeOQXb3DmrNNRxx/s2Nbf7IA/BaIX4W6ycJ055M5dszcuplzcBGOb9fcFNNibmwU9nO+ceM8TgLA9G/G6kiKk75yLQpjEAKqIuR1CIiAIiIAiIgCIiAIiogKoiID//Z"/>
          <p:cNvSpPr>
            <a:spLocks noChangeAspect="1" noChangeArrowheads="1"/>
          </p:cNvSpPr>
          <p:nvPr/>
        </p:nvSpPr>
        <p:spPr bwMode="auto">
          <a:xfrm>
            <a:off x="155575" y="-1165225"/>
            <a:ext cx="2438400" cy="24384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124" name="AutoShape 4" descr="data:image/jpeg;base64,/9j/4AAQSkZJRgABAQAAAQABAAD/2wCEAAkGBxQSEhUUEBQWFhQVFBcVGBYWGBUdGhUaFhQWGBUZFxcYHSggHxslHBQUITEtJSkrLi4uFx8zODMsNygtLisBCgoKDg0OGxAQGywkHyUtLSw0LzAsLCwsNCwsLCwsLCwvLCwsLywsLywsLCwvNCwsLCwsLCwsLCwsLCwsLCwsLP/AABEIAMwAzAMBIgACEQEDEQH/xAAcAAEAAQUBAQAAAAAAAAAAAAAABgEDBAUHAgj/xABAEAABAwIDBQUDCQgBBQAAAAABAAIDBBESITEFBkFRYQcTInGBQpHRFCMyQ1KhscHhM1NicoKSovDCFSRjk+L/xAAaAQEAAwEBAQAAAAAAAAAAAAAAAQIEAwUG/8QALxEAAgIBAgMGBQQDAAAAAAAAAAECAxEEIRIxQQUiUWGR8BMUMnGBobHB0RUjUv/aAAwDAQACEQMRAD8A7iiIgCIiAIiIChUP7TKuSCmZPA4tfFM0jkQbghw4gqYFRrtHgx7Nqf4WY/7HBx+4FDrRj4kc+J63N3rjr47izZWjxx3zHUc2qRr5j2TtOSmlbLC6z2m/QjiD0K79ujvNHXQh7MnjJ7Cc2n8weBUJmvW6N0vijy/Y3yxdo18cEZkmeGMbmST/ALmtTvXvXDQsvIcUhHgjB8TvgOq5F8vqNsVsUcp8Ln/Qb9FjBm424mwOZTJyo0krE5vaK6nbNhbS+UxCYNLWOJwX+kW6BxHC+tuVlslap4gxrWtyDQAPIK6pMssZ2CIiEBERAEREAREQBERAEREAREQBERAEReAUB6K1+8FL3tNPH+8hkZ/cwj81Ht5u0GGjcWGOR8g4YS0f3OGnldc82p2h1tU7BG5sDXeEBpA15yO/RRlGyjR2zxJbI13Z5QR1NW2KZt2SRvHUeG4I5Fbar3ardm1jPkeJ+M4WPaLhwOrZBoLdeV1Iez3cWSGZlVLKw2BsyPxXuLZvvZdKmla0Xe4NHMkAe8qEjXqdbi3EN1jGDi+92zfkcWOrf31dUXFzmIm+1hHPQDzUh7HNg4YnVbx4pLsZf7ANifUj7lq+0/Y4mlNTFUxyeEDusbLtAHsZ58TzWXuH2hsa1lPVhrA0BjJG5NsMgHDh56eSdS0+Oel7m+ef9HVFVeI5A4AtIIOYI0K9Kx4xVERAEREAREQBERAEREAREQBERAUul0K53vVvbV7OqcL2Nmgl8UZsWuGfiZiGRIuOHEIdKqpWPhjzJnvBtdlJTyTSaMabD7TvZaOpNlF+yjaz6mCd0pu/5Q5x6Y2tsB0Fiort3as22aiGmhjfFG3xyB4IsfacegGQ5krZdl8rKSetp5XtbheLF7gL4S4DXpZR1Nny6jRLP1bP8HR6/Z8UzS2ZjXgi1nAFc+3h7KY33dRvMZ/dvzb6HUfep9/1eD99F/7GfFXqerZJcxva8DXC4G3nZTjJmrutq3i8HB4Kes2ZUxCUviYZG3Id829uIYs9NL65rK323mk2lUNgp7mIODWNH1jjliP5ctVMe2envSxv+zKB/cCFXsw3O7hoqZ2/PPHgafq2n/kfuCrjoemtRW61fNd7kYNN2QRljS+oeH2GIBrMIPEDK9lV/Y+zhVO9Y2n8wuoBFOEYPnr/APoiW6u61RQkNFX3kPGN8Zy/kdj8P4dFLQiKTNObm8sqiIhUIiIAiIgCIiAIiIAiIgCIiAKLdo2y456KXvCGmNpka48C0aeunqpSVod6N3hXNbHJK9kQN3NZa7zwu43yQ6Uy4Zp5wRjdjfemhpYvlczO/wAIacAxENv4cRaMja1xdaXfmeB1QxtJRxTyVQD2zE4g8k2Ia0EAkWGpsLhTnZ241DD9GBrja13kuP3qE74blvo3sqqLE6KJ4lMWZMeFwcS0cW5ZqHnBvqnS7W1lffkX92+yu5Ele7jfuY7AeTncujbea6XQ0UcLAyFgYwaNaLBeqKcSRte3R7Q4eRF1fUmK66dku8zD2ls2OcNbKLhr2yAcLtNxfpdZdrKqjHaDvF8ipXFpHeyeCMdTq63QZ+5CkIym1BEma6+i9KNdndUZNnwOcbnCQSdfC9wz9ykqETjwycX0CIiFQiIgCIiAIiIAiIgCIiAIiIAiIgC8lelCe0n5RCxlVSSOYYzhkAza5hOrmnI2P3EoXrhxy4S7v9vSKQQxsPzssjL/AMMYe3GfXMe9S8hcjr92KqphnrKjDLMRH3DYbkFoLSS1vUE5eak57RIo3NikgqBKQPBg8RPQXvqoNM6FwpV7tcyZwxhoDWgADQDQLSbd3pho5GsqcTWvF2yWu3LUEjQhbahqTIwPcx0ZPsvtiHnYmy1G+uwRW0r48sYGKM8njT0Oh81JnrUeNKfIzqHblPM0uhmjeALnC4Gw6jguI76bXftGrkdEC6OFjsIGgYwXe8+dvwVndPYIqpXwGV0E4BwgjI2ye11iDddP3Z3JFJSTMeQ+aZj2ucBlYghrW/7qVXdnpqNWkm3nL6f2U7IZ8Wz2j7Mkg97rj8VN1x/c6urtnQvjNBK8OdjufDbIA8OizJO1xzSWmlAINrd5x/tU5M92mnZZKUN19zqiqopuzvBV1dnOpBDEfbe83P8AKzDc+tgpUpMU4uLwyqIiFQiIgCIiAIiIAiIgCIiAIiIAtJvfDLJSyR07A+SUGPxEBrQ7IuN+QW7VLIWjLhaZz6m2LtOngymjeGMwCmY0NDm2sQ2TUP5HmrnZRQQ/J3SGO1SJHMlc+5fcHK+LTIhTxx5rHp6aNrnPYADJYuI9q2hPWxQ7S1DlFprn4F6R4aCXGwAuSeAGqt0lS2VjZGG7XDEDzB0Kgna1vJ3MPyaM/OTDxW1bHof7sx71tdzw6o2VE1rzG50RZjFiW5lpIvxtomQ6GqlY+rOdbe2vTM2u6oYHYInAnuyPnJW5G3JvA87HmpFR9rAdIDJTlsF7F7SSR91lIdldnNDCQTGZXc5XF3+P0fuupDUbJhfGYnRMMbhYtsLKMGmzUUSSXC3hYycg3krJa6vbTsqv+3mI7sjJgBaTYhtrm4Lc+NlP92+z+lpbOLe9kHtv0Hk3QLn+9m5cuz5RUUoc+Fjg8EZujLTezunVdk2ZWNmhjlZm2RjXg+YuiJ1VuK4/CfdMkBelQKqk80IiIAiIgCIiAIiIAiIgCIiAIiIAiIgPLhcLjW3I6vZ9eIqWcxxznFFjN48zbAcQIGeX9QXZiuZ9s1XDghjcLyl+JpGrW3Ad7+HkoZs0Uv8AZw4zkx9jbnVNRNUVO02Wfgc1jbtIcSwgOGEkBoGnXyVzcjedtDRiGqhqA5jnkkREtsXEjM2V2h38qWsaRRSmnjaA+Q3xWAHizGZ4rSskdtevdC6rf3BbjY0C3hyu2w4i+puhqcZzyrfpXh0wS+n7TqSRwZGydzjkGtjuT5AFTCkmL2hxY5l88L8OIeYaSFq9392KajFoIwHcXnN5/qP4BblSeda689zOPMo9txYi4PArEhEUEZDMLWR4nFoOTb3cfIZk+qyWzAktBBLbXHK4uLrn/aFRwtqoJJHvAmDo5WRl4c9gaSDhbe9tOt0IqjxS4WSbc3bnyyB0p/fSNH8oecH+OFb5c02XUTOqJIdkyNbGSJpO9YPm8QDS1rfpXuzQ2XRKNj2sAkfjdxdYC/oELX1qL29DIREQ4hERAEREAREQBERAEREAREQBERAFgO2RCZTMYmGUgDGRd1hoAToPJZ6ISm1yPBYLWtlyUA2puYaasiraEZNkBlhH2XZSFg/lJNuei6CiF4WyhnHU8k5KPHfWjwSO70B0QdijddrwW6jCcyb5ZKRLle93yWDagL2d62WLFNC1mN2Ifs3NHBx456DqFDeC9FcZtp5Nr2Z7Rlmmq3zgh0jmSgHg1zbM9LAKdmBpdiLRiAtewv71yza1cyqqY2UTHQ1Mze7f3j5IzGI2ktBjabHw3IU23d3a+TgOlnlmk5ve7CPJl7e+6I6aiCXe5Z6Gb/0qFtUJ22bM9hY631oFjmOJbYZ8rraqA1nyhlT3nzrnMmMUL5GgQhstgQ7D4tTqR7IzzU074xsBmcLgZkCwJ6DNJSUVlnCcXtvkyrry6QDUgLQT7UkkOGIWHPj6ngsGTD7bi89NPeV5dvacV9Cz5nWOmb5koNaz7bferjJmnQgqJNF/ox39XJ3ZGgI8iuK7Vn1iX+VXiTC6qo1S7XezJ/iHXVbukrWSfROfLj7lv0+tqu2Tw/BnCymUOZkqqoEWw5FUREAREQBERAERUugKqiLHrKtsYu4+Q4lUnOMVlslJt4Ree8AXOQWpqtuNGTBfrwWqrq90pzybwH+6qzHCTno3mf8AcyvC1Hak5vhp9TdXpUlmZkTbVld7VugyWLDEcRc0HE43LgMyeZPFX2WvaNuI83fDQeqq9325Cejfjp7lhcrJbykzQnGO0UavaexTK9kubZonBzJL5ixvY31C38W05m/SAcPL4LEazlGfNxP6JYcmD+v9V1jbZHlJlZtS2kjas22wjxtIPLULWTVBmf43BrfwHxVp8d/0cCrDmkaqmo1l0koz5CumC3jzMp0hf83ELN+89XFU8LcmjG7nwHkOKtx1Ba0tFhi1PHyurjZgxvgzedXfZ6BclOMt87/t9izi1t7/ACVlB+tcf5Rr7tAvDLH6Ed/O59/Beo4LDHJodBxcfgqYnyZNyaOAyA8/1U7++ZGPfQq5nPAPU/kVbw2N2uAPQlVIY3m49Mh8SqtJP0WD3H8SVV7vzLZ9DPo9tOblILjmNVuqara8eE3UVdHzDR/UPivDcTTcG3UH4LbT2jbVtPdHCemhP6dmTRFH6PbZGUguOY19Qt5BO14u0ghe3Rq6rl3WYrKpQ5l1FRLrUcyqIiALyV6WNX27t5IuA0mw42Ch5xsDBr9sBuTPEefALQzzOebuNysKlqw/oeXwWfA4C5OZH0Rwv1XyuttvnZwW7eR6tMIRjxQ3PTYg0XfqdG8+p6L0/wC1J6NH+5BVPh8T83nMA/iVQ+HN/iecwDw5E9ei5KKROWypuRdxwM4Aan4+qrHe12ANH2nfE/kvL8vFJm77PL+b4Kj2k5yG3IcfQaAKchIOe2/tPPrb04r1hd9ljfO35o0uI8FmN58/XVeBg4AvPuHxTPj7/kHou5vZ/b/8rw4A8WHyuPxV3xcmM9Bf781QynjIPQE/kjw+YWU9jFc22qosh1j7TT/SR+AVlzLfoss68bo7xeeZda/G4d4420vyAXuabF4IxZvBo49T1WKvcU5Z4gbZa8laFjfdfX1Kyh18PQvvY2PI+J/EcG/ErTbU3hjjJa5xe4ewzh58B6rS7b2255LIiQ3i4EhzudjqB960sTL2a0ZnQAa+5fR6PsWVi4re7Hw6nm3a+FbxHdm4m3llP0GsaOt3H8gsR22qg/W28mt+C2+y9yamWxcBE3+PX0aFJqPs+gb+1e956WaPuzXrR0Oiq24c/qY3qtVZ1wQNm2px9YT5hvwWz2bvW+M3eMXVpsfh71O49zqMfU383P8Airh3Soz9Q33u+Kn4el6QI4tQ+cjYbJq++iZJYjG29nWv62WWrdPCGNa1os1oAA5ACw1V1U+xdBERCQrVREHNLTo4EH1V1UQHNtsbKfTvsc2k3a7n+quUNbiydrwPPp5qfVdI2RpbILg/7cdVAdubFdTuv9KM6O5dCqajTV6uHDLaXRkV2zoeVyNnFNYlxF3cCeHVXC7BnrI7/G/5rSUldwf7/ittBNhzGZtkeXVfL30W6aXBZ6nqwnC1cUfQuHwa5vP+P6qjmhub83H2eXV3wVWkMGLV5zH8N+J6qmEMzdm45gcv5vguPv35l/fvyKlt/FIbDgOJ8hwC8OqDo0YR01PmVbkeSbnVW5HhoJcbAC5J4ALi7G3iJ1UPEpPM1gLnkBoFyToFCdr77Oc4spG9MZFyerW8vNY23tovrHWaS2nacubyPaI/BWaeBrBZot+J819H2b2K5JTtM+o19Wn2W8v0MWSprZc3yvH9dh7mqsTakaVDh5Pes1Z9DsaebOKJzhztYe8r3f8AH6eK3R5su2NRL6Ul+CxRbWq49ZWyDk9v5jNZ+0tuGVgaBh+1Y5HoDyV87nVdr91/k34rebq7mh7Xuq2OBvha29rc3feuXyWjhJWKKyjjPV6m1cLIrsXZElVJgiHVzjo0cyup7C3chpQMDQ59s3nU+XIeSu7A2KyljwMzJJJcdXcr+i2qvbc5vC5FKqVHd8ylkVUXA7hERAEREAREQBERAFZqYGvaWvF2kWIKvKiA57t7YboDcZxnQ8uhWHR1uHJ2n4LpcsYcCHC4IsQeKgu8WwjCS+POM/4X4HorzhXqIfDsRzTlVLigXoJQLOFjy5X5o43zPFaOmqSw9OIWykr42txOcAPv9y+W1vZl1MuGO8XyPWo1ddiy9mZLjYXOiiO8G1O++bZ+zGv/AJLf8fxXna22HS+FvhZy5+a1a9nsvsX4eLbufgYNX2k33KvULN2VsuSofgibc8Twb1JW73a3OkqLPlvHFr/E/wAhwHVdK2ds+OBgZE0NaOXHqTzXu23qO0Tzq6XJ5kR/YW5UMNnS/OydR4QejfipS1o4KqqsMpOTyzZGKitgqWVUVSwREQBERAEREAREQBERAEVFVAEREAXh8YIIOYORB4g6r2qICDbw7vGK8kWcepHFn6KEVjzI/CwF1sgBmSeOQXb3DmrNNRxx/s2Nbf7IA/BaIX4W6ycJ055M5dszcuplzcBGOb9fcFNNibmwU9nO+ceM8TgLA9G/G6kiKk75yLQpjEAKqIuR1CIiAIiIAiIgCIiAIiogKoiID//Z"/>
          <p:cNvSpPr>
            <a:spLocks noChangeAspect="1" noChangeArrowheads="1"/>
          </p:cNvSpPr>
          <p:nvPr/>
        </p:nvSpPr>
        <p:spPr bwMode="auto">
          <a:xfrm>
            <a:off x="155575" y="-1165225"/>
            <a:ext cx="2438400" cy="24384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5128" name="Picture 8" descr="http://img1.imagesbn.com/p/9780060520106_p0_v1_s260x420.jpg"/>
          <p:cNvPicPr>
            <a:picLocks noChangeAspect="1" noChangeArrowheads="1"/>
          </p:cNvPicPr>
          <p:nvPr/>
        </p:nvPicPr>
        <p:blipFill>
          <a:blip r:embed="rId2" cstate="print"/>
          <a:srcRect/>
          <a:stretch>
            <a:fillRect/>
          </a:stretch>
        </p:blipFill>
        <p:spPr bwMode="auto">
          <a:xfrm>
            <a:off x="381000" y="2895600"/>
            <a:ext cx="2476500" cy="3162301"/>
          </a:xfrm>
          <a:prstGeom prst="rect">
            <a:avLst/>
          </a:prstGeom>
          <a:noFill/>
        </p:spPr>
      </p:pic>
      <p:pic>
        <p:nvPicPr>
          <p:cNvPr id="5130" name="Picture 10" descr="http://www.saintbasilacademy.net/images/SpaldingLogo.jpg"/>
          <p:cNvPicPr>
            <a:picLocks noChangeAspect="1" noChangeArrowheads="1"/>
          </p:cNvPicPr>
          <p:nvPr/>
        </p:nvPicPr>
        <p:blipFill>
          <a:blip r:embed="rId3" cstate="print"/>
          <a:srcRect/>
          <a:stretch>
            <a:fillRect/>
          </a:stretch>
        </p:blipFill>
        <p:spPr bwMode="auto">
          <a:xfrm>
            <a:off x="5562600" y="2057400"/>
            <a:ext cx="2471615" cy="1752600"/>
          </a:xfrm>
          <a:prstGeom prst="rect">
            <a:avLst/>
          </a:prstGeom>
          <a:noFill/>
        </p:spPr>
      </p:pic>
      <p:pic>
        <p:nvPicPr>
          <p:cNvPr id="5132" name="Picture 12" descr="http://www.spalding.org/images/spalding2.jpg"/>
          <p:cNvPicPr>
            <a:picLocks noChangeAspect="1" noChangeArrowheads="1"/>
          </p:cNvPicPr>
          <p:nvPr/>
        </p:nvPicPr>
        <p:blipFill>
          <a:blip r:embed="rId4" cstate="print"/>
          <a:srcRect/>
          <a:stretch>
            <a:fillRect/>
          </a:stretch>
        </p:blipFill>
        <p:spPr bwMode="auto">
          <a:xfrm>
            <a:off x="7343775" y="4114800"/>
            <a:ext cx="1800225" cy="2305050"/>
          </a:xfrm>
          <a:prstGeom prst="rect">
            <a:avLst/>
          </a:prstGeom>
          <a:noFill/>
        </p:spPr>
      </p:pic>
      <p:pic>
        <p:nvPicPr>
          <p:cNvPr id="5134" name="Picture 14" descr="http://i44.photobucket.com/albums/f18/perkidawn/Pictures/spelling2_web.jpg"/>
          <p:cNvPicPr>
            <a:picLocks noChangeAspect="1" noChangeArrowheads="1"/>
          </p:cNvPicPr>
          <p:nvPr/>
        </p:nvPicPr>
        <p:blipFill>
          <a:blip r:embed="rId5" cstate="print"/>
          <a:srcRect/>
          <a:stretch>
            <a:fillRect/>
          </a:stretch>
        </p:blipFill>
        <p:spPr bwMode="auto">
          <a:xfrm>
            <a:off x="3505200" y="4191000"/>
            <a:ext cx="2743200" cy="2057401"/>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the culture materials?</a:t>
            </a:r>
            <a:endParaRPr lang="en-US" dirty="0"/>
          </a:p>
        </p:txBody>
      </p:sp>
      <p:sp>
        <p:nvSpPr>
          <p:cNvPr id="3" name="Content Placeholder 2"/>
          <p:cNvSpPr>
            <a:spLocks noGrp="1"/>
          </p:cNvSpPr>
          <p:nvPr>
            <p:ph idx="1"/>
          </p:nvPr>
        </p:nvSpPr>
        <p:spPr>
          <a:xfrm>
            <a:off x="457200" y="1935480"/>
            <a:ext cx="4267200" cy="4389120"/>
          </a:xfrm>
        </p:spPr>
        <p:txBody>
          <a:bodyPr/>
          <a:lstStyle/>
          <a:p>
            <a:r>
              <a:rPr lang="en-US" dirty="0" smtClean="0"/>
              <a:t>Mostly power points developed by Tung Education Resources</a:t>
            </a:r>
          </a:p>
          <a:p>
            <a:r>
              <a:rPr lang="en-US" dirty="0" smtClean="0"/>
              <a:t>Include:</a:t>
            </a:r>
          </a:p>
          <a:p>
            <a:pPr lvl="1"/>
            <a:r>
              <a:rPr lang="en-US" dirty="0" smtClean="0"/>
              <a:t>History</a:t>
            </a:r>
          </a:p>
          <a:p>
            <a:pPr lvl="1"/>
            <a:r>
              <a:rPr lang="en-US" dirty="0" smtClean="0"/>
              <a:t>Geography</a:t>
            </a:r>
          </a:p>
          <a:p>
            <a:pPr lvl="1"/>
            <a:r>
              <a:rPr lang="en-US" dirty="0" smtClean="0"/>
              <a:t>Culture</a:t>
            </a:r>
          </a:p>
          <a:p>
            <a:pPr lvl="1"/>
            <a:r>
              <a:rPr lang="en-US" dirty="0" smtClean="0"/>
              <a:t>Literature</a:t>
            </a:r>
            <a:endParaRPr lang="en-US"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477000" y="2209800"/>
            <a:ext cx="2302329" cy="165622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5"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029200" y="1905000"/>
            <a:ext cx="1999808" cy="149792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 name="Picture 2" descr="http://yesbuthowever.com/wp-content/uploads/2010/08/amish.jpg"/>
          <p:cNvPicPr>
            <a:picLocks noChangeAspect="1" noChangeArrowheads="1"/>
          </p:cNvPicPr>
          <p:nvPr/>
        </p:nvPicPr>
        <p:blipFill>
          <a:blip r:embed="rId4" cstate="print"/>
          <a:srcRect/>
          <a:stretch>
            <a:fillRect/>
          </a:stretch>
        </p:blipFill>
        <p:spPr bwMode="auto">
          <a:xfrm>
            <a:off x="3810000" y="4648200"/>
            <a:ext cx="2035758" cy="1529081"/>
          </a:xfrm>
          <a:prstGeom prst="rect">
            <a:avLst/>
          </a:prstGeom>
          <a:noFill/>
        </p:spPr>
      </p:pic>
      <p:pic>
        <p:nvPicPr>
          <p:cNvPr id="7" name="Picture 2" descr="http://www.jowest.net/Images/MayflowerShip.jpg"/>
          <p:cNvPicPr>
            <a:picLocks noChangeAspect="1" noChangeArrowheads="1"/>
          </p:cNvPicPr>
          <p:nvPr/>
        </p:nvPicPr>
        <p:blipFill>
          <a:blip r:embed="rId5" cstate="print"/>
          <a:srcRect/>
          <a:stretch>
            <a:fillRect/>
          </a:stretch>
        </p:blipFill>
        <p:spPr bwMode="auto">
          <a:xfrm>
            <a:off x="6096000" y="4267200"/>
            <a:ext cx="1665513" cy="12954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the Vocabulary </a:t>
            </a:r>
            <a:r>
              <a:rPr lang="en-US" dirty="0" err="1" smtClean="0"/>
              <a:t>ppts</a:t>
            </a:r>
            <a:r>
              <a:rPr lang="en-US" dirty="0" smtClean="0"/>
              <a:t>?</a:t>
            </a:r>
            <a:endParaRPr lang="en-US" dirty="0"/>
          </a:p>
        </p:txBody>
      </p:sp>
      <p:sp>
        <p:nvSpPr>
          <p:cNvPr id="3" name="Content Placeholder 2"/>
          <p:cNvSpPr>
            <a:spLocks noGrp="1"/>
          </p:cNvSpPr>
          <p:nvPr>
            <p:ph idx="1"/>
          </p:nvPr>
        </p:nvSpPr>
        <p:spPr>
          <a:xfrm>
            <a:off x="457200" y="1935480"/>
            <a:ext cx="4114800" cy="4389120"/>
          </a:xfrm>
        </p:spPr>
        <p:txBody>
          <a:bodyPr/>
          <a:lstStyle/>
          <a:p>
            <a:r>
              <a:rPr lang="en-US" dirty="0" smtClean="0"/>
              <a:t>Expand oral vocabulary</a:t>
            </a:r>
          </a:p>
          <a:p>
            <a:r>
              <a:rPr lang="en-US" dirty="0" smtClean="0"/>
              <a:t>Based on core vocabulary from </a:t>
            </a:r>
            <a:r>
              <a:rPr lang="en-US" dirty="0" err="1" smtClean="0"/>
              <a:t>Pimsleur</a:t>
            </a:r>
            <a:r>
              <a:rPr lang="en-US" dirty="0" smtClean="0"/>
              <a:t> units</a:t>
            </a:r>
          </a:p>
          <a:p>
            <a:r>
              <a:rPr lang="en-US" dirty="0" smtClean="0"/>
              <a:t>Only listening recognition required</a:t>
            </a:r>
          </a:p>
          <a:p>
            <a:r>
              <a:rPr lang="en-US" dirty="0" smtClean="0"/>
              <a:t>Use as listed</a:t>
            </a:r>
          </a:p>
          <a:p>
            <a:endParaRPr lang="en-US" dirty="0"/>
          </a:p>
        </p:txBody>
      </p:sp>
      <p:pic>
        <p:nvPicPr>
          <p:cNvPr id="4" name="Picture 3"/>
          <p:cNvPicPr>
            <a:picLocks noChangeAspect="1" noChangeArrowheads="1"/>
          </p:cNvPicPr>
          <p:nvPr/>
        </p:nvPicPr>
        <p:blipFill>
          <a:blip r:embed="rId2" cstate="print"/>
          <a:srcRect/>
          <a:stretch>
            <a:fillRect/>
          </a:stretch>
        </p:blipFill>
        <p:spPr bwMode="auto">
          <a:xfrm>
            <a:off x="5638800" y="2438400"/>
            <a:ext cx="2844800" cy="2133600"/>
          </a:xfrm>
          <a:prstGeom prst="rect">
            <a:avLst/>
          </a:prstGeom>
          <a:noFill/>
          <a:ln w="9525">
            <a:noFill/>
            <a:miter lim="800000"/>
            <a:headEnd/>
            <a:tailEnd/>
          </a:ln>
        </p:spPr>
      </p:pic>
      <p:pic>
        <p:nvPicPr>
          <p:cNvPr id="5" name="Picture 2"/>
          <p:cNvPicPr>
            <a:picLocks noChangeAspect="1" noChangeArrowheads="1"/>
          </p:cNvPicPr>
          <p:nvPr/>
        </p:nvPicPr>
        <p:blipFill>
          <a:blip r:embed="rId3" cstate="print"/>
          <a:srcRect/>
          <a:stretch>
            <a:fillRect/>
          </a:stretch>
        </p:blipFill>
        <p:spPr bwMode="auto">
          <a:xfrm>
            <a:off x="3810000" y="4648200"/>
            <a:ext cx="2788587" cy="1855678"/>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to use the </a:t>
            </a:r>
            <a:r>
              <a:rPr lang="en-US" dirty="0" smtClean="0"/>
              <a:t>culture &amp; vocabulary  </a:t>
            </a:r>
            <a:r>
              <a:rPr lang="en-US" dirty="0" err="1" smtClean="0"/>
              <a:t>ppts</a:t>
            </a:r>
            <a:endParaRPr lang="en-US" dirty="0"/>
          </a:p>
        </p:txBody>
      </p:sp>
      <p:sp>
        <p:nvSpPr>
          <p:cNvPr id="3" name="Content Placeholder 2"/>
          <p:cNvSpPr>
            <a:spLocks noGrp="1"/>
          </p:cNvSpPr>
          <p:nvPr>
            <p:ph idx="1"/>
          </p:nvPr>
        </p:nvSpPr>
        <p:spPr>
          <a:xfrm>
            <a:off x="457200" y="1935480"/>
            <a:ext cx="5638800" cy="4389120"/>
          </a:xfrm>
        </p:spPr>
        <p:txBody>
          <a:bodyPr/>
          <a:lstStyle/>
          <a:p>
            <a:r>
              <a:rPr lang="en-US" dirty="0" smtClean="0"/>
              <a:t>One per class at first</a:t>
            </a:r>
          </a:p>
          <a:p>
            <a:r>
              <a:rPr lang="en-US" dirty="0" smtClean="0"/>
              <a:t>6 for course ESL 1</a:t>
            </a:r>
          </a:p>
          <a:p>
            <a:r>
              <a:rPr lang="en-US" dirty="0" smtClean="0"/>
              <a:t>Thereafter:</a:t>
            </a:r>
          </a:p>
          <a:p>
            <a:pPr lvl="1"/>
            <a:r>
              <a:rPr lang="en-US" dirty="0" smtClean="0"/>
              <a:t>Be flexible</a:t>
            </a:r>
          </a:p>
          <a:p>
            <a:pPr lvl="1"/>
            <a:r>
              <a:rPr lang="en-US" dirty="0" smtClean="0"/>
              <a:t>Can be skipped if Reading and Writing take too much time</a:t>
            </a:r>
          </a:p>
          <a:p>
            <a:pPr lvl="1"/>
            <a:r>
              <a:rPr lang="en-US" dirty="0" smtClean="0"/>
              <a:t>Topic that pops up in the Reading material may be used for further cultural discussions</a:t>
            </a:r>
            <a:endParaRPr lang="en-US" dirty="0"/>
          </a:p>
        </p:txBody>
      </p:sp>
      <p:pic>
        <p:nvPicPr>
          <p:cNvPr id="5" name="Picture 2" descr="http://coloradospringstribune.com/wp-content/uploads/2011/01/martin-luther-king-jr.jpg"/>
          <p:cNvPicPr>
            <a:picLocks noChangeAspect="1" noChangeArrowheads="1"/>
          </p:cNvPicPr>
          <p:nvPr/>
        </p:nvPicPr>
        <p:blipFill>
          <a:blip r:embed="rId2" cstate="print"/>
          <a:srcRect/>
          <a:stretch>
            <a:fillRect/>
          </a:stretch>
        </p:blipFill>
        <p:spPr bwMode="auto">
          <a:xfrm>
            <a:off x="7467600" y="4876800"/>
            <a:ext cx="1363579" cy="1727200"/>
          </a:xfrm>
          <a:prstGeom prst="rect">
            <a:avLst/>
          </a:prstGeom>
          <a:noFill/>
        </p:spPr>
      </p:pic>
      <p:pic>
        <p:nvPicPr>
          <p:cNvPr id="6" name="Picture 2" descr="http://shell.deru.com/~gdt/babs/bars/phoenix/i10/westbound/exit149/Exit149.jpg"/>
          <p:cNvPicPr>
            <a:picLocks noChangeAspect="1" noChangeArrowheads="1"/>
          </p:cNvPicPr>
          <p:nvPr/>
        </p:nvPicPr>
        <p:blipFill>
          <a:blip r:embed="rId3" cstate="print"/>
          <a:srcRect/>
          <a:stretch>
            <a:fillRect/>
          </a:stretch>
        </p:blipFill>
        <p:spPr bwMode="auto">
          <a:xfrm>
            <a:off x="6248400" y="1143000"/>
            <a:ext cx="2667000" cy="1999138"/>
          </a:xfrm>
          <a:prstGeom prst="rect">
            <a:avLst/>
          </a:prstGeom>
          <a:noFill/>
        </p:spPr>
      </p:pic>
      <p:pic>
        <p:nvPicPr>
          <p:cNvPr id="4" name="Picture 2" descr="http://boomdrum.com/wp-content/uploads/2010/03/spd.jpg"/>
          <p:cNvPicPr>
            <a:picLocks noChangeAspect="1" noChangeArrowheads="1"/>
          </p:cNvPicPr>
          <p:nvPr/>
        </p:nvPicPr>
        <p:blipFill>
          <a:blip r:embed="rId4" cstate="print"/>
          <a:srcRect/>
          <a:stretch>
            <a:fillRect/>
          </a:stretch>
        </p:blipFill>
        <p:spPr bwMode="auto">
          <a:xfrm>
            <a:off x="5791200" y="3124200"/>
            <a:ext cx="1876327" cy="21336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Thank You!</a:t>
            </a:r>
            <a:endParaRPr lang="en-US" dirty="0"/>
          </a:p>
        </p:txBody>
      </p:sp>
      <p:sp>
        <p:nvSpPr>
          <p:cNvPr id="5" name="Text Placeholder 4"/>
          <p:cNvSpPr>
            <a:spLocks noGrp="1"/>
          </p:cNvSpPr>
          <p:nvPr>
            <p:ph type="body"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 different course?</a:t>
            </a:r>
            <a:endParaRPr lang="en-US" dirty="0"/>
          </a:p>
        </p:txBody>
      </p:sp>
      <p:sp>
        <p:nvSpPr>
          <p:cNvPr id="3" name="Content Placeholder 2"/>
          <p:cNvSpPr>
            <a:spLocks noGrp="1"/>
          </p:cNvSpPr>
          <p:nvPr>
            <p:ph idx="1"/>
          </p:nvPr>
        </p:nvSpPr>
        <p:spPr/>
        <p:txBody>
          <a:bodyPr>
            <a:normAutofit/>
          </a:bodyPr>
          <a:lstStyle/>
          <a:p>
            <a:r>
              <a:rPr lang="en-US" dirty="0" smtClean="0"/>
              <a:t>All Foreign Language courses have only ONE curriculum/syllabus.</a:t>
            </a:r>
          </a:p>
          <a:p>
            <a:r>
              <a:rPr lang="en-US" dirty="0" smtClean="0"/>
              <a:t>Either based on how to read/write</a:t>
            </a:r>
          </a:p>
          <a:p>
            <a:pPr lvl="1"/>
            <a:r>
              <a:rPr lang="en-US" dirty="0" smtClean="0"/>
              <a:t>Takes too long until can speak</a:t>
            </a:r>
          </a:p>
          <a:p>
            <a:pPr lvl="1"/>
            <a:r>
              <a:rPr lang="en-US" dirty="0" smtClean="0"/>
              <a:t>Speaks very slowly, with heavy accent</a:t>
            </a:r>
          </a:p>
          <a:p>
            <a:r>
              <a:rPr lang="en-US" dirty="0" smtClean="0"/>
              <a:t>Or on spoken/useful phrases</a:t>
            </a:r>
          </a:p>
          <a:p>
            <a:pPr lvl="1"/>
            <a:r>
              <a:rPr lang="en-US" dirty="0" smtClean="0"/>
              <a:t>Very difficult to learn effective reading/writing</a:t>
            </a:r>
          </a:p>
          <a:p>
            <a:r>
              <a:rPr lang="en-US" dirty="0" smtClean="0"/>
              <a:t>Solution:</a:t>
            </a:r>
          </a:p>
          <a:p>
            <a:pPr lvl="1"/>
            <a:r>
              <a:rPr lang="en-US" dirty="0" smtClean="0"/>
              <a:t>Combine TWO separate syllabi into ONE course.</a:t>
            </a:r>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 of the course</a:t>
            </a:r>
            <a:endParaRPr lang="en-US" dirty="0"/>
          </a:p>
        </p:txBody>
      </p:sp>
      <p:sp>
        <p:nvSpPr>
          <p:cNvPr id="3" name="Content Placeholder 2"/>
          <p:cNvSpPr>
            <a:spLocks noGrp="1"/>
          </p:cNvSpPr>
          <p:nvPr>
            <p:ph idx="1"/>
          </p:nvPr>
        </p:nvSpPr>
        <p:spPr/>
        <p:txBody>
          <a:bodyPr/>
          <a:lstStyle/>
          <a:p>
            <a:r>
              <a:rPr lang="en-US" dirty="0" smtClean="0"/>
              <a:t>Listening and Speaking</a:t>
            </a:r>
          </a:p>
          <a:p>
            <a:pPr lvl="1"/>
            <a:r>
              <a:rPr lang="en-US" dirty="0" err="1" smtClean="0"/>
              <a:t>Pimsleur</a:t>
            </a:r>
            <a:r>
              <a:rPr lang="en-US" dirty="0" smtClean="0"/>
              <a:t> Method</a:t>
            </a:r>
          </a:p>
          <a:p>
            <a:r>
              <a:rPr lang="en-US" dirty="0" smtClean="0"/>
              <a:t>Reading and Writing</a:t>
            </a:r>
          </a:p>
          <a:p>
            <a:pPr lvl="1"/>
            <a:r>
              <a:rPr lang="en-US" dirty="0" smtClean="0"/>
              <a:t>Spalding Method</a:t>
            </a:r>
          </a:p>
          <a:p>
            <a:r>
              <a:rPr lang="en-US" dirty="0" smtClean="0"/>
              <a:t>Culture:</a:t>
            </a:r>
          </a:p>
          <a:p>
            <a:pPr lvl="1"/>
            <a:r>
              <a:rPr lang="en-US" dirty="0" smtClean="0"/>
              <a:t>TER materials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Design</a:t>
            </a:r>
            <a:endParaRPr lang="en-US" dirty="0"/>
          </a:p>
        </p:txBody>
      </p:sp>
      <p:sp>
        <p:nvSpPr>
          <p:cNvPr id="3" name="Content Placeholder 2"/>
          <p:cNvSpPr>
            <a:spLocks noGrp="1"/>
          </p:cNvSpPr>
          <p:nvPr>
            <p:ph idx="1"/>
          </p:nvPr>
        </p:nvSpPr>
        <p:spPr/>
        <p:txBody>
          <a:bodyPr>
            <a:normAutofit lnSpcReduction="10000"/>
          </a:bodyPr>
          <a:lstStyle/>
          <a:p>
            <a:r>
              <a:rPr lang="en-US" dirty="0" smtClean="0"/>
              <a:t>Each course lasts 5 weeks.</a:t>
            </a:r>
          </a:p>
          <a:p>
            <a:r>
              <a:rPr lang="en-US" dirty="0" smtClean="0"/>
              <a:t>Each week: two classes</a:t>
            </a:r>
          </a:p>
          <a:p>
            <a:r>
              <a:rPr lang="en-US" dirty="0" smtClean="0"/>
              <a:t>Each class: 1.5 hours</a:t>
            </a:r>
          </a:p>
          <a:p>
            <a:pPr lvl="1"/>
            <a:r>
              <a:rPr lang="en-US" dirty="0" smtClean="0"/>
              <a:t>30 minutes: listening and speaking</a:t>
            </a:r>
          </a:p>
          <a:p>
            <a:pPr lvl="1"/>
            <a:r>
              <a:rPr lang="en-US" dirty="0" smtClean="0"/>
              <a:t>30 minutes: reading and writing</a:t>
            </a:r>
          </a:p>
          <a:p>
            <a:pPr lvl="1"/>
            <a:r>
              <a:rPr lang="en-US" dirty="0" smtClean="0"/>
              <a:t>30 minutes: culture</a:t>
            </a:r>
          </a:p>
          <a:p>
            <a:r>
              <a:rPr lang="en-US" dirty="0" smtClean="0"/>
              <a:t>Courses are designated: </a:t>
            </a:r>
          </a:p>
          <a:p>
            <a:pPr lvl="1"/>
            <a:r>
              <a:rPr lang="en-US" dirty="0" smtClean="0"/>
              <a:t>ESL 1, ESL 2, ESL 3, ESL 4, ESL 5</a:t>
            </a:r>
          </a:p>
          <a:p>
            <a:r>
              <a:rPr lang="en-US" dirty="0" smtClean="0"/>
              <a:t>After ESL 5, most students are able to move to any other course or school work with no problems.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a:t>
            </a:r>
            <a:r>
              <a:rPr lang="en-US" dirty="0" err="1" smtClean="0"/>
              <a:t>Pimsleur</a:t>
            </a:r>
            <a:r>
              <a:rPr lang="en-US" dirty="0" smtClean="0"/>
              <a:t> Method?</a:t>
            </a:r>
            <a:endParaRPr lang="en-US" dirty="0"/>
          </a:p>
        </p:txBody>
      </p:sp>
      <p:sp>
        <p:nvSpPr>
          <p:cNvPr id="3" name="Content Placeholder 2"/>
          <p:cNvSpPr>
            <a:spLocks noGrp="1"/>
          </p:cNvSpPr>
          <p:nvPr>
            <p:ph idx="1"/>
          </p:nvPr>
        </p:nvSpPr>
        <p:spPr>
          <a:xfrm>
            <a:off x="457200" y="1935480"/>
            <a:ext cx="4495800" cy="4389120"/>
          </a:xfrm>
        </p:spPr>
        <p:txBody>
          <a:bodyPr>
            <a:normAutofit/>
          </a:bodyPr>
          <a:lstStyle/>
          <a:p>
            <a:r>
              <a:rPr lang="en-US" dirty="0" smtClean="0"/>
              <a:t>Developed by Dr. Paul </a:t>
            </a:r>
            <a:r>
              <a:rPr lang="en-US" dirty="0" err="1" smtClean="0"/>
              <a:t>Pimsleur</a:t>
            </a:r>
            <a:r>
              <a:rPr lang="en-US" dirty="0" smtClean="0"/>
              <a:t>, a professor of French, education and romance languages, as well as one of the founders of ACTFL. </a:t>
            </a:r>
          </a:p>
          <a:p>
            <a:r>
              <a:rPr lang="en-US" dirty="0" smtClean="0"/>
              <a:t>Widely recognized in the field of research in language acquisition.</a:t>
            </a:r>
          </a:p>
          <a:p>
            <a:endParaRPr lang="en-US" dirty="0" smtClean="0"/>
          </a:p>
        </p:txBody>
      </p:sp>
      <p:pic>
        <p:nvPicPr>
          <p:cNvPr id="10242" name="Picture 2" descr="http://www.effectivelanguagelearning.com/wp-content/gallery/pimsleur/pimsleur.jpg"/>
          <p:cNvPicPr>
            <a:picLocks noChangeAspect="1" noChangeArrowheads="1"/>
          </p:cNvPicPr>
          <p:nvPr/>
        </p:nvPicPr>
        <p:blipFill>
          <a:blip r:embed="rId2" cstate="print"/>
          <a:srcRect/>
          <a:stretch>
            <a:fillRect/>
          </a:stretch>
        </p:blipFill>
        <p:spPr bwMode="auto">
          <a:xfrm>
            <a:off x="5410200" y="2514600"/>
            <a:ext cx="3124199" cy="31242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Characteristics of </a:t>
            </a:r>
            <a:br>
              <a:rPr lang="en-US" dirty="0" smtClean="0"/>
            </a:br>
            <a:r>
              <a:rPr lang="en-US" dirty="0" smtClean="0"/>
              <a:t>the </a:t>
            </a:r>
            <a:r>
              <a:rPr lang="en-US" dirty="0" err="1" smtClean="0"/>
              <a:t>Pimsleur</a:t>
            </a:r>
            <a:r>
              <a:rPr lang="en-US" dirty="0" smtClean="0"/>
              <a:t> Method </a:t>
            </a:r>
            <a:endParaRPr lang="en-US" dirty="0"/>
          </a:p>
        </p:txBody>
      </p:sp>
      <p:sp>
        <p:nvSpPr>
          <p:cNvPr id="3" name="Content Placeholder 2"/>
          <p:cNvSpPr>
            <a:spLocks noGrp="1"/>
          </p:cNvSpPr>
          <p:nvPr>
            <p:ph idx="1"/>
          </p:nvPr>
        </p:nvSpPr>
        <p:spPr>
          <a:xfrm>
            <a:off x="457200" y="2133600"/>
            <a:ext cx="6477000" cy="3886200"/>
          </a:xfrm>
        </p:spPr>
        <p:txBody>
          <a:bodyPr>
            <a:normAutofit lnSpcReduction="10000"/>
          </a:bodyPr>
          <a:lstStyle/>
          <a:p>
            <a:r>
              <a:rPr lang="en-US" dirty="0" smtClean="0"/>
              <a:t>Audio-based language acquisition</a:t>
            </a:r>
          </a:p>
          <a:p>
            <a:r>
              <a:rPr lang="en-US" dirty="0" smtClean="0"/>
              <a:t>Stresses participation over rote memorization</a:t>
            </a:r>
          </a:p>
          <a:p>
            <a:r>
              <a:rPr lang="en-US" dirty="0" smtClean="0"/>
              <a:t>During lessons, the listener repeats words and phrases given by native speakers and constructs new phrases by inference. As new phrases are introduced, the listener is prompted to recall older phrases. The prompts for any given phrase are gradually spaced out in ever-increasing intervals.</a:t>
            </a:r>
          </a:p>
          <a:p>
            <a:endParaRPr lang="en-US" dirty="0"/>
          </a:p>
        </p:txBody>
      </p:sp>
      <p:pic>
        <p:nvPicPr>
          <p:cNvPr id="9218" name="Picture 2" descr="http://1.bp.blogspot.com/-8gt7pvUcSfs/T6McASsUH7I/AAAAAAAACyk/ObNzeY3g9Kg/s1600/pimsleur+approach+ad,+speak+any+language.png"/>
          <p:cNvPicPr>
            <a:picLocks noChangeAspect="1" noChangeArrowheads="1"/>
          </p:cNvPicPr>
          <p:nvPr/>
        </p:nvPicPr>
        <p:blipFill>
          <a:blip r:embed="rId2" cstate="print"/>
          <a:srcRect/>
          <a:stretch>
            <a:fillRect/>
          </a:stretch>
        </p:blipFill>
        <p:spPr bwMode="auto">
          <a:xfrm>
            <a:off x="5867400" y="685800"/>
            <a:ext cx="2809875" cy="2352675"/>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http://www.languagelearningsoftware.com/images/pimsleur/pimsleur-2.gif"/>
          <p:cNvPicPr>
            <a:picLocks noChangeAspect="1" noChangeArrowheads="1"/>
          </p:cNvPicPr>
          <p:nvPr/>
        </p:nvPicPr>
        <p:blipFill>
          <a:blip r:embed="rId2" cstate="print"/>
          <a:srcRect/>
          <a:stretch>
            <a:fillRect/>
          </a:stretch>
        </p:blipFill>
        <p:spPr bwMode="auto">
          <a:xfrm>
            <a:off x="4993206" y="3505200"/>
            <a:ext cx="3806841" cy="2352676"/>
          </a:xfrm>
          <a:prstGeom prst="rect">
            <a:avLst/>
          </a:prstGeom>
          <a:noFill/>
        </p:spPr>
      </p:pic>
      <p:sp>
        <p:nvSpPr>
          <p:cNvPr id="2" name="Title 1"/>
          <p:cNvSpPr>
            <a:spLocks noGrp="1"/>
          </p:cNvSpPr>
          <p:nvPr>
            <p:ph type="title"/>
          </p:nvPr>
        </p:nvSpPr>
        <p:spPr/>
        <p:txBody>
          <a:bodyPr>
            <a:normAutofit fontScale="90000"/>
          </a:bodyPr>
          <a:lstStyle/>
          <a:p>
            <a:r>
              <a:rPr lang="en-US" dirty="0" smtClean="0"/>
              <a:t>Characteristics of </a:t>
            </a:r>
            <a:br>
              <a:rPr lang="en-US" dirty="0" smtClean="0"/>
            </a:br>
            <a:r>
              <a:rPr lang="en-US" dirty="0" smtClean="0"/>
              <a:t>the </a:t>
            </a:r>
            <a:r>
              <a:rPr lang="en-US" dirty="0" err="1" smtClean="0"/>
              <a:t>Pimsleur</a:t>
            </a:r>
            <a:r>
              <a:rPr lang="en-US" dirty="0" smtClean="0"/>
              <a:t> Method (cont’d)</a:t>
            </a:r>
            <a:endParaRPr lang="en-US" dirty="0"/>
          </a:p>
        </p:txBody>
      </p:sp>
      <p:sp>
        <p:nvSpPr>
          <p:cNvPr id="3" name="Content Placeholder 2"/>
          <p:cNvSpPr>
            <a:spLocks noGrp="1"/>
          </p:cNvSpPr>
          <p:nvPr>
            <p:ph idx="1"/>
          </p:nvPr>
        </p:nvSpPr>
        <p:spPr>
          <a:xfrm>
            <a:off x="457200" y="1935480"/>
            <a:ext cx="5486400" cy="4389120"/>
          </a:xfrm>
        </p:spPr>
        <p:txBody>
          <a:bodyPr>
            <a:normAutofit fontScale="92500" lnSpcReduction="20000"/>
          </a:bodyPr>
          <a:lstStyle/>
          <a:p>
            <a:r>
              <a:rPr lang="en-US" dirty="0" smtClean="0"/>
              <a:t>Focuses on proficiency in speaking</a:t>
            </a:r>
          </a:p>
          <a:p>
            <a:r>
              <a:rPr lang="en-US" dirty="0" smtClean="0"/>
              <a:t>30-minute lessons</a:t>
            </a:r>
          </a:p>
          <a:p>
            <a:r>
              <a:rPr lang="en-US" dirty="0" smtClean="0"/>
              <a:t>Repeat until reach 80% comprehension</a:t>
            </a:r>
          </a:p>
          <a:p>
            <a:r>
              <a:rPr lang="en-US" dirty="0" smtClean="0"/>
              <a:t>Students listen to BOTH native and target languages</a:t>
            </a:r>
          </a:p>
          <a:p>
            <a:r>
              <a:rPr lang="en-US" dirty="0" smtClean="0"/>
              <a:t>Responses are:</a:t>
            </a:r>
          </a:p>
          <a:p>
            <a:pPr lvl="1"/>
            <a:r>
              <a:rPr lang="en-US" dirty="0" smtClean="0"/>
              <a:t>A) repeated</a:t>
            </a:r>
          </a:p>
          <a:p>
            <a:pPr lvl="1"/>
            <a:r>
              <a:rPr lang="en-US" dirty="0" smtClean="0"/>
              <a:t>B) formed by student</a:t>
            </a:r>
          </a:p>
          <a:p>
            <a:r>
              <a:rPr lang="en-US" dirty="0" smtClean="0"/>
              <a:t>Graduated intervals</a:t>
            </a:r>
          </a:p>
          <a:p>
            <a:r>
              <a:rPr lang="en-US" dirty="0" smtClean="0"/>
              <a:t>Teaches blocks of words (functional units)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Four Principles</a:t>
            </a:r>
            <a:endParaRPr lang="en-US" dirty="0"/>
          </a:p>
        </p:txBody>
      </p:sp>
      <p:sp>
        <p:nvSpPr>
          <p:cNvPr id="3" name="Content Placeholder 2"/>
          <p:cNvSpPr>
            <a:spLocks noGrp="1"/>
          </p:cNvSpPr>
          <p:nvPr>
            <p:ph idx="1"/>
          </p:nvPr>
        </p:nvSpPr>
        <p:spPr>
          <a:xfrm>
            <a:off x="457200" y="1935480"/>
            <a:ext cx="5410200" cy="4389120"/>
          </a:xfrm>
        </p:spPr>
        <p:txBody>
          <a:bodyPr/>
          <a:lstStyle/>
          <a:p>
            <a:r>
              <a:rPr lang="en-US" dirty="0" smtClean="0"/>
              <a:t>1:    Anticipation</a:t>
            </a:r>
          </a:p>
          <a:p>
            <a:r>
              <a:rPr lang="en-US" dirty="0" smtClean="0"/>
              <a:t>2:   Graduated interval recall</a:t>
            </a:r>
          </a:p>
          <a:p>
            <a:r>
              <a:rPr lang="en-US" dirty="0" smtClean="0"/>
              <a:t>3:   Core vocabulary</a:t>
            </a:r>
          </a:p>
          <a:p>
            <a:r>
              <a:rPr lang="en-US" dirty="0" smtClean="0"/>
              <a:t>4:   Organic Learning</a:t>
            </a:r>
            <a:endParaRPr lang="en-US" dirty="0"/>
          </a:p>
        </p:txBody>
      </p:sp>
      <p:pic>
        <p:nvPicPr>
          <p:cNvPr id="3074" name="Picture 2" descr="https://encrypted-tbn0.gstatic.com/images?q=tbn:ANd9GcTnbiSKnISDiCvq8SaiDWyaBs98-LFC6oXe1bdQvL3ddh86OutOb-6xBx-k"/>
          <p:cNvPicPr>
            <a:picLocks noChangeAspect="1" noChangeArrowheads="1"/>
          </p:cNvPicPr>
          <p:nvPr/>
        </p:nvPicPr>
        <p:blipFill>
          <a:blip r:embed="rId2" cstate="print"/>
          <a:srcRect/>
          <a:stretch>
            <a:fillRect/>
          </a:stretch>
        </p:blipFill>
        <p:spPr bwMode="auto">
          <a:xfrm>
            <a:off x="5943600" y="762000"/>
            <a:ext cx="2695575" cy="3040508"/>
          </a:xfrm>
          <a:prstGeom prst="rect">
            <a:avLst/>
          </a:prstGeom>
          <a:noFill/>
        </p:spPr>
      </p:pic>
      <p:pic>
        <p:nvPicPr>
          <p:cNvPr id="3076" name="Picture 4" descr="http://textproject.org/assets/frankly-freddy/graphic-voca-assess-sm.jpg"/>
          <p:cNvPicPr>
            <a:picLocks noChangeAspect="1" noChangeArrowheads="1"/>
          </p:cNvPicPr>
          <p:nvPr/>
        </p:nvPicPr>
        <p:blipFill>
          <a:blip r:embed="rId3" cstate="print"/>
          <a:srcRect/>
          <a:stretch>
            <a:fillRect/>
          </a:stretch>
        </p:blipFill>
        <p:spPr bwMode="auto">
          <a:xfrm>
            <a:off x="4038600" y="3962400"/>
            <a:ext cx="2857500" cy="23622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www.pimsleurapproach.com/seo/images/how-pimsleur-works-1.jpg"/>
          <p:cNvPicPr>
            <a:picLocks noChangeAspect="1" noChangeArrowheads="1"/>
          </p:cNvPicPr>
          <p:nvPr/>
        </p:nvPicPr>
        <p:blipFill>
          <a:blip r:embed="rId2" cstate="print"/>
          <a:srcRect/>
          <a:stretch>
            <a:fillRect/>
          </a:stretch>
        </p:blipFill>
        <p:spPr bwMode="auto">
          <a:xfrm>
            <a:off x="5562600" y="2667000"/>
            <a:ext cx="3143250" cy="3114676"/>
          </a:xfrm>
          <a:prstGeom prst="rect">
            <a:avLst/>
          </a:prstGeom>
          <a:noFill/>
        </p:spPr>
      </p:pic>
      <p:sp>
        <p:nvSpPr>
          <p:cNvPr id="2" name="Title 1"/>
          <p:cNvSpPr>
            <a:spLocks noGrp="1"/>
          </p:cNvSpPr>
          <p:nvPr>
            <p:ph type="title"/>
          </p:nvPr>
        </p:nvSpPr>
        <p:spPr/>
        <p:txBody>
          <a:bodyPr/>
          <a:lstStyle/>
          <a:p>
            <a:r>
              <a:rPr lang="en-US" dirty="0" smtClean="0"/>
              <a:t>Use of </a:t>
            </a:r>
            <a:r>
              <a:rPr lang="en-US" dirty="0" err="1" smtClean="0"/>
              <a:t>Pimsleur</a:t>
            </a:r>
            <a:r>
              <a:rPr lang="en-US" dirty="0" smtClean="0"/>
              <a:t> in this course</a:t>
            </a:r>
            <a:endParaRPr lang="en-US" dirty="0"/>
          </a:p>
        </p:txBody>
      </p:sp>
      <p:sp>
        <p:nvSpPr>
          <p:cNvPr id="3" name="Content Placeholder 2"/>
          <p:cNvSpPr>
            <a:spLocks noGrp="1"/>
          </p:cNvSpPr>
          <p:nvPr>
            <p:ph idx="1"/>
          </p:nvPr>
        </p:nvSpPr>
        <p:spPr>
          <a:xfrm>
            <a:off x="457200" y="1935480"/>
            <a:ext cx="4953000" cy="4389120"/>
          </a:xfrm>
        </p:spPr>
        <p:txBody>
          <a:bodyPr>
            <a:normAutofit fontScale="92500" lnSpcReduction="10000"/>
          </a:bodyPr>
          <a:lstStyle/>
          <a:p>
            <a:r>
              <a:rPr lang="en-US" dirty="0" smtClean="0"/>
              <a:t>Units 1-8 in ESL 1</a:t>
            </a:r>
          </a:p>
          <a:p>
            <a:r>
              <a:rPr lang="en-US" dirty="0" smtClean="0"/>
              <a:t>8 units per course (40 total)</a:t>
            </a:r>
          </a:p>
          <a:p>
            <a:r>
              <a:rPr lang="en-US" dirty="0" smtClean="0"/>
              <a:t>Be Flexible !</a:t>
            </a:r>
          </a:p>
          <a:p>
            <a:r>
              <a:rPr lang="en-US" dirty="0" smtClean="0"/>
              <a:t>For languages not offered by </a:t>
            </a:r>
            <a:r>
              <a:rPr lang="en-US" dirty="0" err="1" smtClean="0"/>
              <a:t>Pimsleur</a:t>
            </a:r>
            <a:r>
              <a:rPr lang="en-US" dirty="0" smtClean="0"/>
              <a:t>, you must become familiar with the material by listening to the recordings for another language. </a:t>
            </a:r>
          </a:p>
          <a:p>
            <a:r>
              <a:rPr lang="en-US" dirty="0" smtClean="0"/>
              <a:t>Then use the transcripts</a:t>
            </a:r>
          </a:p>
          <a:p>
            <a:r>
              <a:rPr lang="en-US" dirty="0" smtClean="0"/>
              <a:t>Important: respect the time intervals!!!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47</TotalTime>
  <Words>476</Words>
  <Application>Microsoft Office PowerPoint</Application>
  <PresentationFormat>On-screen Show (4:3)</PresentationFormat>
  <Paragraphs>79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Flow</vt:lpstr>
      <vt:lpstr>TER ESL Courses</vt:lpstr>
      <vt:lpstr>Why a different course?</vt:lpstr>
      <vt:lpstr>Components of the course</vt:lpstr>
      <vt:lpstr>Course Design</vt:lpstr>
      <vt:lpstr>What is the Pimsleur Method?</vt:lpstr>
      <vt:lpstr>Characteristics of  the Pimsleur Method </vt:lpstr>
      <vt:lpstr>Characteristics of  the Pimsleur Method (cont’d)</vt:lpstr>
      <vt:lpstr>Four Principles</vt:lpstr>
      <vt:lpstr>Use of Pimsleur in this course</vt:lpstr>
      <vt:lpstr>What is the Spalding Method?</vt:lpstr>
      <vt:lpstr>What are the culture materials?</vt:lpstr>
      <vt:lpstr>What are the Vocabulary ppts?</vt:lpstr>
      <vt:lpstr>How to use the culture &amp; vocabulary  ppts</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TER ESL Courses</dc:title>
  <dc:creator>fawziamai</dc:creator>
  <cp:lastModifiedBy>fawziamai</cp:lastModifiedBy>
  <cp:revision>7</cp:revision>
  <dcterms:created xsi:type="dcterms:W3CDTF">2006-08-16T00:00:00Z</dcterms:created>
  <dcterms:modified xsi:type="dcterms:W3CDTF">2013-09-07T17:48:25Z</dcterms:modified>
</cp:coreProperties>
</file>